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8" r:id="rId2"/>
    <p:sldId id="269" r:id="rId3"/>
    <p:sldId id="256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08BB-9E02-4DE8-9109-0B59000F9DE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8E7A791-2DBF-49A1-A440-45E5EBD97237}">
      <dgm:prSet/>
      <dgm:spPr/>
      <dgm:t>
        <a:bodyPr/>
        <a:lstStyle/>
        <a:p>
          <a:r>
            <a:rPr lang="en-US" dirty="0"/>
            <a:t>Historically, the financial and insurance services sectors are “</a:t>
          </a:r>
          <a:r>
            <a:rPr lang="en-US" b="1" dirty="0"/>
            <a:t>conservative</a:t>
          </a:r>
          <a:r>
            <a:rPr lang="en-US" dirty="0"/>
            <a:t>” (resistant to </a:t>
          </a:r>
          <a:r>
            <a:rPr lang="en-US" dirty="0" smtClean="0"/>
            <a:t>digital transformation and technology </a:t>
          </a:r>
          <a:r>
            <a:rPr lang="en-US" dirty="0"/>
            <a:t>disruptions)</a:t>
          </a:r>
        </a:p>
      </dgm:t>
    </dgm:pt>
    <dgm:pt modelId="{367928A1-598B-40A8-B137-7A574E61374B}" type="parTrans" cxnId="{8CB09EA9-2F9B-4416-B568-EEC09E2D0460}">
      <dgm:prSet/>
      <dgm:spPr/>
      <dgm:t>
        <a:bodyPr/>
        <a:lstStyle/>
        <a:p>
          <a:endParaRPr lang="en-US"/>
        </a:p>
      </dgm:t>
    </dgm:pt>
    <dgm:pt modelId="{9C96D46B-B5CB-4A69-86D3-193924FA3C08}" type="sibTrans" cxnId="{8CB09EA9-2F9B-4416-B568-EEC09E2D0460}">
      <dgm:prSet/>
      <dgm:spPr/>
      <dgm:t>
        <a:bodyPr/>
        <a:lstStyle/>
        <a:p>
          <a:endParaRPr lang="en-US"/>
        </a:p>
      </dgm:t>
    </dgm:pt>
    <dgm:pt modelId="{61DDB009-8AB1-4541-986E-93C70CB9F93F}">
      <dgm:prSet/>
      <dgm:spPr/>
      <dgm:t>
        <a:bodyPr/>
        <a:lstStyle/>
        <a:p>
          <a:r>
            <a:rPr lang="en-US" dirty="0"/>
            <a:t>Digital Technologies are rapidly </a:t>
          </a:r>
          <a:r>
            <a:rPr lang="en-US" b="1" dirty="0"/>
            <a:t>transforming</a:t>
          </a:r>
          <a:r>
            <a:rPr lang="en-US" dirty="0"/>
            <a:t> the financial and insurance services </a:t>
          </a:r>
          <a:r>
            <a:rPr lang="en-US" dirty="0" smtClean="0"/>
            <a:t>industry</a:t>
          </a:r>
          <a:endParaRPr lang="en-US" dirty="0"/>
        </a:p>
      </dgm:t>
    </dgm:pt>
    <dgm:pt modelId="{ABC8A0D3-E9EC-434E-B253-1AE48259FDD1}" type="parTrans" cxnId="{F4D5BDE0-FF91-49BF-A06F-BF689676526A}">
      <dgm:prSet/>
      <dgm:spPr/>
      <dgm:t>
        <a:bodyPr/>
        <a:lstStyle/>
        <a:p>
          <a:endParaRPr lang="en-US"/>
        </a:p>
      </dgm:t>
    </dgm:pt>
    <dgm:pt modelId="{FB47F1C6-FA34-4F7E-B7C9-2852EC0B67D5}" type="sibTrans" cxnId="{F4D5BDE0-FF91-49BF-A06F-BF689676526A}">
      <dgm:prSet/>
      <dgm:spPr/>
      <dgm:t>
        <a:bodyPr/>
        <a:lstStyle/>
        <a:p>
          <a:endParaRPr lang="en-US"/>
        </a:p>
      </dgm:t>
    </dgm:pt>
    <dgm:pt modelId="{A6D400D0-6189-4139-8637-4800E93E4A77}">
      <dgm:prSet/>
      <dgm:spPr/>
      <dgm:t>
        <a:bodyPr/>
        <a:lstStyle/>
        <a:p>
          <a:r>
            <a:rPr lang="en-US" dirty="0"/>
            <a:t>The vast majority of digital transformation applications for the finance and insurance sectors are </a:t>
          </a:r>
          <a:r>
            <a:rPr lang="en-US" b="1" dirty="0" smtClean="0"/>
            <a:t>data-intensive</a:t>
          </a:r>
          <a:r>
            <a:rPr lang="en-US" dirty="0" smtClean="0"/>
            <a:t> and leverage technologies on </a:t>
          </a:r>
          <a:r>
            <a:rPr lang="en-US" b="1" dirty="0" smtClean="0"/>
            <a:t>fragmented</a:t>
          </a:r>
          <a:r>
            <a:rPr lang="en-US" dirty="0" smtClean="0"/>
            <a:t> data sources</a:t>
          </a:r>
          <a:endParaRPr lang="en-US" dirty="0"/>
        </a:p>
      </dgm:t>
    </dgm:pt>
    <dgm:pt modelId="{A65BA2BD-8EFE-4FF6-AB20-14BBA50E5D6E}" type="parTrans" cxnId="{C563EC3B-850D-4C02-9960-09189A85A556}">
      <dgm:prSet/>
      <dgm:spPr/>
      <dgm:t>
        <a:bodyPr/>
        <a:lstStyle/>
        <a:p>
          <a:endParaRPr lang="en-US"/>
        </a:p>
      </dgm:t>
    </dgm:pt>
    <dgm:pt modelId="{2A818267-B586-4F87-A5C2-36949AB05A49}" type="sibTrans" cxnId="{C563EC3B-850D-4C02-9960-09189A85A556}">
      <dgm:prSet/>
      <dgm:spPr/>
      <dgm:t>
        <a:bodyPr/>
        <a:lstStyle/>
        <a:p>
          <a:endParaRPr lang="en-US"/>
        </a:p>
      </dgm:t>
    </dgm:pt>
    <dgm:pt modelId="{68C04F0A-2822-48BC-931F-2F39CBA1C3E8}">
      <dgm:prSet/>
      <dgm:spPr/>
      <dgm:t>
        <a:bodyPr/>
        <a:lstStyle/>
        <a:p>
          <a:r>
            <a:rPr lang="en-US" dirty="0"/>
            <a:t>Endless quest for </a:t>
          </a:r>
          <a:r>
            <a:rPr lang="en-US" b="1" dirty="0"/>
            <a:t>cost-effective</a:t>
          </a:r>
          <a:r>
            <a:rPr lang="en-US" dirty="0"/>
            <a:t> applications exploiting Big Data also coming from </a:t>
          </a:r>
          <a:r>
            <a:rPr lang="en-US" dirty="0" err="1"/>
            <a:t>IoT</a:t>
          </a:r>
          <a:r>
            <a:rPr lang="en-US" dirty="0"/>
            <a:t> and Data Lakes</a:t>
          </a:r>
        </a:p>
      </dgm:t>
    </dgm:pt>
    <dgm:pt modelId="{942B9968-FDE8-4B75-A348-C041ABD71C31}" type="parTrans" cxnId="{34D40EC8-1BC4-455D-8BFC-E272A42755EE}">
      <dgm:prSet/>
      <dgm:spPr/>
      <dgm:t>
        <a:bodyPr/>
        <a:lstStyle/>
        <a:p>
          <a:endParaRPr lang="en-US"/>
        </a:p>
      </dgm:t>
    </dgm:pt>
    <dgm:pt modelId="{CC877C56-C65F-4C92-86BD-976AAD8C7D14}" type="sibTrans" cxnId="{34D40EC8-1BC4-455D-8BFC-E272A42755EE}">
      <dgm:prSet/>
      <dgm:spPr/>
      <dgm:t>
        <a:bodyPr/>
        <a:lstStyle/>
        <a:p>
          <a:endParaRPr lang="en-US"/>
        </a:p>
      </dgm:t>
    </dgm:pt>
    <dgm:pt modelId="{1F4E69C7-96A6-43F3-9CCC-04542776A123}" type="pres">
      <dgm:prSet presAssocID="{F72C08BB-9E02-4DE8-9109-0B59000F9DE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099225-1104-4A63-A099-A9A383BEE568}" type="pres">
      <dgm:prSet presAssocID="{C8E7A791-2DBF-49A1-A440-45E5EBD97237}" presName="compNode" presStyleCnt="0"/>
      <dgm:spPr/>
    </dgm:pt>
    <dgm:pt modelId="{9A40782F-DBF8-4BB6-93A6-5935F9AB3AFB}" type="pres">
      <dgm:prSet presAssocID="{C8E7A791-2DBF-49A1-A440-45E5EBD97237}" presName="bgRect" presStyleLbl="bgShp" presStyleIdx="0" presStyleCnt="4"/>
      <dgm:spPr/>
    </dgm:pt>
    <dgm:pt modelId="{5FA5FD50-083B-4A25-9D5E-A2248206FA3E}" type="pres">
      <dgm:prSet presAssocID="{C8E7A791-2DBF-49A1-A440-45E5EBD97237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2467F1B3-45F5-4C67-A870-9A0001C4B8E0}" type="pres">
      <dgm:prSet presAssocID="{C8E7A791-2DBF-49A1-A440-45E5EBD97237}" presName="spaceRect" presStyleCnt="0"/>
      <dgm:spPr/>
    </dgm:pt>
    <dgm:pt modelId="{3648F371-BAD8-43B7-BEB9-FCE9DF985194}" type="pres">
      <dgm:prSet presAssocID="{C8E7A791-2DBF-49A1-A440-45E5EBD97237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03C2B2C-1F18-4410-8683-96A565CDA5EB}" type="pres">
      <dgm:prSet presAssocID="{9C96D46B-B5CB-4A69-86D3-193924FA3C08}" presName="sibTrans" presStyleCnt="0"/>
      <dgm:spPr/>
    </dgm:pt>
    <dgm:pt modelId="{75C27E5C-F094-46E3-AF90-617E4576F715}" type="pres">
      <dgm:prSet presAssocID="{61DDB009-8AB1-4541-986E-93C70CB9F93F}" presName="compNode" presStyleCnt="0"/>
      <dgm:spPr/>
    </dgm:pt>
    <dgm:pt modelId="{FB2CD5D4-EE1D-49CB-9CF5-C315EAE27B04}" type="pres">
      <dgm:prSet presAssocID="{61DDB009-8AB1-4541-986E-93C70CB9F93F}" presName="bgRect" presStyleLbl="bgShp" presStyleIdx="1" presStyleCnt="4"/>
      <dgm:spPr/>
    </dgm:pt>
    <dgm:pt modelId="{B7F39794-3776-4B96-9828-159E9444F9D6}" type="pres">
      <dgm:prSet presAssocID="{61DDB009-8AB1-4541-986E-93C70CB9F93F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90B5D3C0-D895-403A-B253-1681A575E826}" type="pres">
      <dgm:prSet presAssocID="{61DDB009-8AB1-4541-986E-93C70CB9F93F}" presName="spaceRect" presStyleCnt="0"/>
      <dgm:spPr/>
    </dgm:pt>
    <dgm:pt modelId="{00445D78-B765-44C4-9BB7-F9FCC2221E04}" type="pres">
      <dgm:prSet presAssocID="{61DDB009-8AB1-4541-986E-93C70CB9F93F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5C9F680-BAAE-48FF-A994-703F4AFE04A4}" type="pres">
      <dgm:prSet presAssocID="{FB47F1C6-FA34-4F7E-B7C9-2852EC0B67D5}" presName="sibTrans" presStyleCnt="0"/>
      <dgm:spPr/>
    </dgm:pt>
    <dgm:pt modelId="{41A1CBAC-5C68-4FB6-9E79-EB252FF99C30}" type="pres">
      <dgm:prSet presAssocID="{A6D400D0-6189-4139-8637-4800E93E4A77}" presName="compNode" presStyleCnt="0"/>
      <dgm:spPr/>
    </dgm:pt>
    <dgm:pt modelId="{92E67B67-B406-44E5-8066-B95698E32937}" type="pres">
      <dgm:prSet presAssocID="{A6D400D0-6189-4139-8637-4800E93E4A77}" presName="bgRect" presStyleLbl="bgShp" presStyleIdx="2" presStyleCnt="4"/>
      <dgm:spPr/>
    </dgm:pt>
    <dgm:pt modelId="{5ADFBED5-1272-43E6-806D-CF1DD8744E73}" type="pres">
      <dgm:prSet presAssocID="{A6D400D0-6189-4139-8637-4800E93E4A77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nk"/>
        </a:ext>
      </dgm:extLst>
    </dgm:pt>
    <dgm:pt modelId="{7B16DF6F-1459-4178-98B5-600202DAEFF0}" type="pres">
      <dgm:prSet presAssocID="{A6D400D0-6189-4139-8637-4800E93E4A77}" presName="spaceRect" presStyleCnt="0"/>
      <dgm:spPr/>
    </dgm:pt>
    <dgm:pt modelId="{6C076C3C-AD38-4718-BEB8-1A9CF0F8E11C}" type="pres">
      <dgm:prSet presAssocID="{A6D400D0-6189-4139-8637-4800E93E4A77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FF6A3F4-CB5B-403A-876D-193EC4C5D749}" type="pres">
      <dgm:prSet presAssocID="{2A818267-B586-4F87-A5C2-36949AB05A49}" presName="sibTrans" presStyleCnt="0"/>
      <dgm:spPr/>
    </dgm:pt>
    <dgm:pt modelId="{4D357F04-CCC6-4D1A-9E33-5FEE83D8A13D}" type="pres">
      <dgm:prSet presAssocID="{68C04F0A-2822-48BC-931F-2F39CBA1C3E8}" presName="compNode" presStyleCnt="0"/>
      <dgm:spPr/>
    </dgm:pt>
    <dgm:pt modelId="{4A9D1199-DBD5-4A8E-A1E0-678D32515D6F}" type="pres">
      <dgm:prSet presAssocID="{68C04F0A-2822-48BC-931F-2F39CBA1C3E8}" presName="bgRect" presStyleLbl="bgShp" presStyleIdx="3" presStyleCnt="4"/>
      <dgm:spPr/>
    </dgm:pt>
    <dgm:pt modelId="{40322DB1-3A9F-4509-B871-8C0B716FC605}" type="pres">
      <dgm:prSet presAssocID="{68C04F0A-2822-48BC-931F-2F39CBA1C3E8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nternetOfThings"/>
        </a:ext>
      </dgm:extLst>
    </dgm:pt>
    <dgm:pt modelId="{3DA6A981-E1CE-4C20-A7DF-8C1DBDC27130}" type="pres">
      <dgm:prSet presAssocID="{68C04F0A-2822-48BC-931F-2F39CBA1C3E8}" presName="spaceRect" presStyleCnt="0"/>
      <dgm:spPr/>
    </dgm:pt>
    <dgm:pt modelId="{76CED452-7A7B-4ACD-A8D9-2AB8CC2DFDA1}" type="pres">
      <dgm:prSet presAssocID="{68C04F0A-2822-48BC-931F-2F39CBA1C3E8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4D40EC8-1BC4-455D-8BFC-E272A42755EE}" srcId="{F72C08BB-9E02-4DE8-9109-0B59000F9DE5}" destId="{68C04F0A-2822-48BC-931F-2F39CBA1C3E8}" srcOrd="3" destOrd="0" parTransId="{942B9968-FDE8-4B75-A348-C041ABD71C31}" sibTransId="{CC877C56-C65F-4C92-86BD-976AAD8C7D14}"/>
    <dgm:cxn modelId="{007F9CC7-D4AE-4F49-863B-E369F7BBC14A}" type="presOf" srcId="{61DDB009-8AB1-4541-986E-93C70CB9F93F}" destId="{00445D78-B765-44C4-9BB7-F9FCC2221E04}" srcOrd="0" destOrd="0" presId="urn:microsoft.com/office/officeart/2018/2/layout/IconVerticalSolidList"/>
    <dgm:cxn modelId="{40FD3AED-BABB-4897-B155-5CAA9D21C812}" type="presOf" srcId="{68C04F0A-2822-48BC-931F-2F39CBA1C3E8}" destId="{76CED452-7A7B-4ACD-A8D9-2AB8CC2DFDA1}" srcOrd="0" destOrd="0" presId="urn:microsoft.com/office/officeart/2018/2/layout/IconVerticalSolidList"/>
    <dgm:cxn modelId="{3A6E34C1-1CE9-4483-94A2-5E8B53DCEAC2}" type="presOf" srcId="{F72C08BB-9E02-4DE8-9109-0B59000F9DE5}" destId="{1F4E69C7-96A6-43F3-9CCC-04542776A123}" srcOrd="0" destOrd="0" presId="urn:microsoft.com/office/officeart/2018/2/layout/IconVerticalSolidList"/>
    <dgm:cxn modelId="{B5C9A7E7-1FA2-415B-A68C-280D97BFF354}" type="presOf" srcId="{C8E7A791-2DBF-49A1-A440-45E5EBD97237}" destId="{3648F371-BAD8-43B7-BEB9-FCE9DF985194}" srcOrd="0" destOrd="0" presId="urn:microsoft.com/office/officeart/2018/2/layout/IconVerticalSolidList"/>
    <dgm:cxn modelId="{6F939EAB-CEA8-4A5E-8DF2-B95FEAD5B1CC}" type="presOf" srcId="{A6D400D0-6189-4139-8637-4800E93E4A77}" destId="{6C076C3C-AD38-4718-BEB8-1A9CF0F8E11C}" srcOrd="0" destOrd="0" presId="urn:microsoft.com/office/officeart/2018/2/layout/IconVerticalSolidList"/>
    <dgm:cxn modelId="{F4D5BDE0-FF91-49BF-A06F-BF689676526A}" srcId="{F72C08BB-9E02-4DE8-9109-0B59000F9DE5}" destId="{61DDB009-8AB1-4541-986E-93C70CB9F93F}" srcOrd="1" destOrd="0" parTransId="{ABC8A0D3-E9EC-434E-B253-1AE48259FDD1}" sibTransId="{FB47F1C6-FA34-4F7E-B7C9-2852EC0B67D5}"/>
    <dgm:cxn modelId="{8CB09EA9-2F9B-4416-B568-EEC09E2D0460}" srcId="{F72C08BB-9E02-4DE8-9109-0B59000F9DE5}" destId="{C8E7A791-2DBF-49A1-A440-45E5EBD97237}" srcOrd="0" destOrd="0" parTransId="{367928A1-598B-40A8-B137-7A574E61374B}" sibTransId="{9C96D46B-B5CB-4A69-86D3-193924FA3C08}"/>
    <dgm:cxn modelId="{C563EC3B-850D-4C02-9960-09189A85A556}" srcId="{F72C08BB-9E02-4DE8-9109-0B59000F9DE5}" destId="{A6D400D0-6189-4139-8637-4800E93E4A77}" srcOrd="2" destOrd="0" parTransId="{A65BA2BD-8EFE-4FF6-AB20-14BBA50E5D6E}" sibTransId="{2A818267-B586-4F87-A5C2-36949AB05A49}"/>
    <dgm:cxn modelId="{9989A68A-3B63-4BC9-87D1-D17497EE1D28}" type="presParOf" srcId="{1F4E69C7-96A6-43F3-9CCC-04542776A123}" destId="{87099225-1104-4A63-A099-A9A383BEE568}" srcOrd="0" destOrd="0" presId="urn:microsoft.com/office/officeart/2018/2/layout/IconVerticalSolidList"/>
    <dgm:cxn modelId="{3C892810-2EA9-4C1D-B4E0-6C7C2A5DDD2D}" type="presParOf" srcId="{87099225-1104-4A63-A099-A9A383BEE568}" destId="{9A40782F-DBF8-4BB6-93A6-5935F9AB3AFB}" srcOrd="0" destOrd="0" presId="urn:microsoft.com/office/officeart/2018/2/layout/IconVerticalSolidList"/>
    <dgm:cxn modelId="{6DB40E9F-BEA0-46D6-80EB-A94CD7C8A6A2}" type="presParOf" srcId="{87099225-1104-4A63-A099-A9A383BEE568}" destId="{5FA5FD50-083B-4A25-9D5E-A2248206FA3E}" srcOrd="1" destOrd="0" presId="urn:microsoft.com/office/officeart/2018/2/layout/IconVerticalSolidList"/>
    <dgm:cxn modelId="{8BC01E28-A1B1-42A6-ACCB-52B256EF1844}" type="presParOf" srcId="{87099225-1104-4A63-A099-A9A383BEE568}" destId="{2467F1B3-45F5-4C67-A870-9A0001C4B8E0}" srcOrd="2" destOrd="0" presId="urn:microsoft.com/office/officeart/2018/2/layout/IconVerticalSolidList"/>
    <dgm:cxn modelId="{F46BCA25-B3F3-4089-B05C-F6F0A0851AB8}" type="presParOf" srcId="{87099225-1104-4A63-A099-A9A383BEE568}" destId="{3648F371-BAD8-43B7-BEB9-FCE9DF985194}" srcOrd="3" destOrd="0" presId="urn:microsoft.com/office/officeart/2018/2/layout/IconVerticalSolidList"/>
    <dgm:cxn modelId="{27A8EB0E-D55F-4873-B141-F461BE8E4D7F}" type="presParOf" srcId="{1F4E69C7-96A6-43F3-9CCC-04542776A123}" destId="{F03C2B2C-1F18-4410-8683-96A565CDA5EB}" srcOrd="1" destOrd="0" presId="urn:microsoft.com/office/officeart/2018/2/layout/IconVerticalSolidList"/>
    <dgm:cxn modelId="{1AA89B95-C35F-4D7B-91AC-5AE617B4B0FF}" type="presParOf" srcId="{1F4E69C7-96A6-43F3-9CCC-04542776A123}" destId="{75C27E5C-F094-46E3-AF90-617E4576F715}" srcOrd="2" destOrd="0" presId="urn:microsoft.com/office/officeart/2018/2/layout/IconVerticalSolidList"/>
    <dgm:cxn modelId="{650A9F6B-1130-4817-973B-1D620B36BE64}" type="presParOf" srcId="{75C27E5C-F094-46E3-AF90-617E4576F715}" destId="{FB2CD5D4-EE1D-49CB-9CF5-C315EAE27B04}" srcOrd="0" destOrd="0" presId="urn:microsoft.com/office/officeart/2018/2/layout/IconVerticalSolidList"/>
    <dgm:cxn modelId="{89EE11E5-DEE9-41DA-93D6-9EE2C9308D47}" type="presParOf" srcId="{75C27E5C-F094-46E3-AF90-617E4576F715}" destId="{B7F39794-3776-4B96-9828-159E9444F9D6}" srcOrd="1" destOrd="0" presId="urn:microsoft.com/office/officeart/2018/2/layout/IconVerticalSolidList"/>
    <dgm:cxn modelId="{51785AD7-8EA5-4691-8866-284EEC76A701}" type="presParOf" srcId="{75C27E5C-F094-46E3-AF90-617E4576F715}" destId="{90B5D3C0-D895-403A-B253-1681A575E826}" srcOrd="2" destOrd="0" presId="urn:microsoft.com/office/officeart/2018/2/layout/IconVerticalSolidList"/>
    <dgm:cxn modelId="{1BADA9D4-D7D3-4A6E-B872-90F583A92847}" type="presParOf" srcId="{75C27E5C-F094-46E3-AF90-617E4576F715}" destId="{00445D78-B765-44C4-9BB7-F9FCC2221E04}" srcOrd="3" destOrd="0" presId="urn:microsoft.com/office/officeart/2018/2/layout/IconVerticalSolidList"/>
    <dgm:cxn modelId="{6572E66D-FF28-445E-916D-FEB98BE0F027}" type="presParOf" srcId="{1F4E69C7-96A6-43F3-9CCC-04542776A123}" destId="{75C9F680-BAAE-48FF-A994-703F4AFE04A4}" srcOrd="3" destOrd="0" presId="urn:microsoft.com/office/officeart/2018/2/layout/IconVerticalSolidList"/>
    <dgm:cxn modelId="{68B2740E-1E88-42B2-9B3E-BA1E70CD8BCB}" type="presParOf" srcId="{1F4E69C7-96A6-43F3-9CCC-04542776A123}" destId="{41A1CBAC-5C68-4FB6-9E79-EB252FF99C30}" srcOrd="4" destOrd="0" presId="urn:microsoft.com/office/officeart/2018/2/layout/IconVerticalSolidList"/>
    <dgm:cxn modelId="{6FCD3FEF-0500-47A1-B778-989F4B362479}" type="presParOf" srcId="{41A1CBAC-5C68-4FB6-9E79-EB252FF99C30}" destId="{92E67B67-B406-44E5-8066-B95698E32937}" srcOrd="0" destOrd="0" presId="urn:microsoft.com/office/officeart/2018/2/layout/IconVerticalSolidList"/>
    <dgm:cxn modelId="{89DD3AD6-2012-411C-827F-223F0DE8193C}" type="presParOf" srcId="{41A1CBAC-5C68-4FB6-9E79-EB252FF99C30}" destId="{5ADFBED5-1272-43E6-806D-CF1DD8744E73}" srcOrd="1" destOrd="0" presId="urn:microsoft.com/office/officeart/2018/2/layout/IconVerticalSolidList"/>
    <dgm:cxn modelId="{1A62865B-7EA4-45ED-BF5E-582357D53106}" type="presParOf" srcId="{41A1CBAC-5C68-4FB6-9E79-EB252FF99C30}" destId="{7B16DF6F-1459-4178-98B5-600202DAEFF0}" srcOrd="2" destOrd="0" presId="urn:microsoft.com/office/officeart/2018/2/layout/IconVerticalSolidList"/>
    <dgm:cxn modelId="{0CAF1F54-5A26-4291-8C38-B4C33A10D274}" type="presParOf" srcId="{41A1CBAC-5C68-4FB6-9E79-EB252FF99C30}" destId="{6C076C3C-AD38-4718-BEB8-1A9CF0F8E11C}" srcOrd="3" destOrd="0" presId="urn:microsoft.com/office/officeart/2018/2/layout/IconVerticalSolidList"/>
    <dgm:cxn modelId="{3BAAA184-5765-444E-BF52-9489753C10AF}" type="presParOf" srcId="{1F4E69C7-96A6-43F3-9CCC-04542776A123}" destId="{8FF6A3F4-CB5B-403A-876D-193EC4C5D749}" srcOrd="5" destOrd="0" presId="urn:microsoft.com/office/officeart/2018/2/layout/IconVerticalSolidList"/>
    <dgm:cxn modelId="{F4691DDA-1F96-426A-BD5B-80D95A6221E5}" type="presParOf" srcId="{1F4E69C7-96A6-43F3-9CCC-04542776A123}" destId="{4D357F04-CCC6-4D1A-9E33-5FEE83D8A13D}" srcOrd="6" destOrd="0" presId="urn:microsoft.com/office/officeart/2018/2/layout/IconVerticalSolidList"/>
    <dgm:cxn modelId="{5139FF9A-B2DB-4046-8299-88C1275C36FF}" type="presParOf" srcId="{4D357F04-CCC6-4D1A-9E33-5FEE83D8A13D}" destId="{4A9D1199-DBD5-4A8E-A1E0-678D32515D6F}" srcOrd="0" destOrd="0" presId="urn:microsoft.com/office/officeart/2018/2/layout/IconVerticalSolidList"/>
    <dgm:cxn modelId="{C8D7C3C4-AFF2-48B8-8C8B-6C76A5B76E5F}" type="presParOf" srcId="{4D357F04-CCC6-4D1A-9E33-5FEE83D8A13D}" destId="{40322DB1-3A9F-4509-B871-8C0B716FC605}" srcOrd="1" destOrd="0" presId="urn:microsoft.com/office/officeart/2018/2/layout/IconVerticalSolidList"/>
    <dgm:cxn modelId="{CBD4624B-DDB4-4D1E-B2E0-5D38986F7F3A}" type="presParOf" srcId="{4D357F04-CCC6-4D1A-9E33-5FEE83D8A13D}" destId="{3DA6A981-E1CE-4C20-A7DF-8C1DBDC27130}" srcOrd="2" destOrd="0" presId="urn:microsoft.com/office/officeart/2018/2/layout/IconVerticalSolidList"/>
    <dgm:cxn modelId="{791E24A1-4A05-4AD3-A4AC-17AF083AC805}" type="presParOf" srcId="{4D357F04-CCC6-4D1A-9E33-5FEE83D8A13D}" destId="{76CED452-7A7B-4ACD-A8D9-2AB8CC2DFD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F1FEA-8276-4A5A-B5B6-AC47696E6C71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57CFF6-7B1F-4612-894E-E6DF6D964182}">
      <dgm:prSet/>
      <dgm:spPr/>
      <dgm:t>
        <a:bodyPr/>
        <a:lstStyle/>
        <a:p>
          <a:r>
            <a:rPr lang="en-US" dirty="0"/>
            <a:t>Personalized Retail and Investment Banking Services</a:t>
          </a:r>
        </a:p>
      </dgm:t>
    </dgm:pt>
    <dgm:pt modelId="{1674585F-9AF6-4E9B-ABD4-6790EE5282EB}" type="parTrans" cxnId="{2D4792AB-8AC9-4270-AE8D-6876D9801686}">
      <dgm:prSet/>
      <dgm:spPr/>
      <dgm:t>
        <a:bodyPr/>
        <a:lstStyle/>
        <a:p>
          <a:endParaRPr lang="en-US"/>
        </a:p>
      </dgm:t>
    </dgm:pt>
    <dgm:pt modelId="{B76B9911-FC2F-4AAC-BD69-FB558EAC5F3C}" type="sibTrans" cxnId="{2D4792AB-8AC9-4270-AE8D-6876D9801686}">
      <dgm:prSet/>
      <dgm:spPr/>
      <dgm:t>
        <a:bodyPr/>
        <a:lstStyle/>
        <a:p>
          <a:endParaRPr lang="en-US"/>
        </a:p>
      </dgm:t>
    </dgm:pt>
    <dgm:pt modelId="{ABA3489F-1293-4DF5-B070-69D899B5E08B}">
      <dgm:prSet/>
      <dgm:spPr/>
      <dgm:t>
        <a:bodyPr/>
        <a:lstStyle/>
        <a:p>
          <a:r>
            <a:rPr lang="en-US" dirty="0"/>
            <a:t>Predictive Financial Crime and Fraud Detection</a:t>
          </a:r>
        </a:p>
      </dgm:t>
    </dgm:pt>
    <dgm:pt modelId="{EC2B7B99-DCC2-46AD-B897-CA9A66C12161}" type="parTrans" cxnId="{5168B85B-C5EE-4E8E-BC6A-EEB2F218AF7F}">
      <dgm:prSet/>
      <dgm:spPr/>
      <dgm:t>
        <a:bodyPr/>
        <a:lstStyle/>
        <a:p>
          <a:endParaRPr lang="en-US"/>
        </a:p>
      </dgm:t>
    </dgm:pt>
    <dgm:pt modelId="{F7BB4C90-C1E0-432A-AF82-8B4B9FAB1996}" type="sibTrans" cxnId="{5168B85B-C5EE-4E8E-BC6A-EEB2F218AF7F}">
      <dgm:prSet/>
      <dgm:spPr/>
      <dgm:t>
        <a:bodyPr/>
        <a:lstStyle/>
        <a:p>
          <a:endParaRPr lang="en-US"/>
        </a:p>
      </dgm:t>
    </dgm:pt>
    <dgm:pt modelId="{D128F36A-F319-42CD-82D5-08A1AE242B0F}">
      <dgm:prSet/>
      <dgm:spPr/>
      <dgm:t>
        <a:bodyPr/>
        <a:lstStyle/>
        <a:p>
          <a:r>
            <a:rPr lang="en-US" dirty="0"/>
            <a:t>KYC &amp; Customer-centric Data Analytics</a:t>
          </a:r>
        </a:p>
      </dgm:t>
    </dgm:pt>
    <dgm:pt modelId="{D4D53AA8-1178-4A3A-95FC-CFF31877E2E6}" type="parTrans" cxnId="{E1FCD937-711B-476C-A341-38F93A766726}">
      <dgm:prSet/>
      <dgm:spPr/>
      <dgm:t>
        <a:bodyPr/>
        <a:lstStyle/>
        <a:p>
          <a:endParaRPr lang="en-US"/>
        </a:p>
      </dgm:t>
    </dgm:pt>
    <dgm:pt modelId="{D79C67C5-871E-4106-AE27-F90587944CCF}" type="sibTrans" cxnId="{E1FCD937-711B-476C-A341-38F93A766726}">
      <dgm:prSet/>
      <dgm:spPr/>
      <dgm:t>
        <a:bodyPr/>
        <a:lstStyle/>
        <a:p>
          <a:endParaRPr lang="en-US"/>
        </a:p>
      </dgm:t>
    </dgm:pt>
    <dgm:pt modelId="{BEA34850-766D-49C9-986E-E97202CF9F9C}">
      <dgm:prSet/>
      <dgm:spPr/>
      <dgm:t>
        <a:bodyPr/>
        <a:lstStyle/>
        <a:p>
          <a:r>
            <a:rPr lang="en-US" dirty="0"/>
            <a:t>Personalized Portfolio Management  &amp; “Democratization” of Investment Banking</a:t>
          </a:r>
        </a:p>
      </dgm:t>
    </dgm:pt>
    <dgm:pt modelId="{E61A0E3A-D0FB-4710-B433-81AF505D32FB}" type="parTrans" cxnId="{51994221-00B1-4216-A50B-A994F2997D3D}">
      <dgm:prSet/>
      <dgm:spPr/>
      <dgm:t>
        <a:bodyPr/>
        <a:lstStyle/>
        <a:p>
          <a:endParaRPr lang="en-US"/>
        </a:p>
      </dgm:t>
    </dgm:pt>
    <dgm:pt modelId="{1020E262-DB56-40F2-B6FA-7041FEB02331}" type="sibTrans" cxnId="{51994221-00B1-4216-A50B-A994F2997D3D}">
      <dgm:prSet/>
      <dgm:spPr/>
      <dgm:t>
        <a:bodyPr/>
        <a:lstStyle/>
        <a:p>
          <a:endParaRPr lang="en-US"/>
        </a:p>
      </dgm:t>
    </dgm:pt>
    <dgm:pt modelId="{45D765C5-7B83-445B-8C90-C86DF9893717}">
      <dgm:prSet/>
      <dgm:spPr/>
      <dgm:t>
        <a:bodyPr/>
        <a:lstStyle/>
        <a:p>
          <a:r>
            <a:rPr lang="en-US" dirty="0"/>
            <a:t>Smart &amp; Personalized Pocket Assistant for PFM</a:t>
          </a:r>
        </a:p>
      </dgm:t>
    </dgm:pt>
    <dgm:pt modelId="{E79CA495-E3DA-4D37-992E-66AAF517F529}" type="parTrans" cxnId="{0DC3D866-278C-4CA7-83D2-FB85A0CFA9CC}">
      <dgm:prSet/>
      <dgm:spPr/>
      <dgm:t>
        <a:bodyPr/>
        <a:lstStyle/>
        <a:p>
          <a:endParaRPr lang="en-US"/>
        </a:p>
      </dgm:t>
    </dgm:pt>
    <dgm:pt modelId="{DCCAE519-42D9-47FE-AC96-EE1491405832}" type="sibTrans" cxnId="{0DC3D866-278C-4CA7-83D2-FB85A0CFA9CC}">
      <dgm:prSet/>
      <dgm:spPr/>
      <dgm:t>
        <a:bodyPr/>
        <a:lstStyle/>
        <a:p>
          <a:endParaRPr lang="en-US"/>
        </a:p>
      </dgm:t>
    </dgm:pt>
    <dgm:pt modelId="{8007B96F-1B3F-476E-B126-7DEF3AC6AD98}">
      <dgm:prSet/>
      <dgm:spPr/>
      <dgm:t>
        <a:bodyPr/>
        <a:lstStyle/>
        <a:p>
          <a:r>
            <a:rPr lang="en-US" dirty="0"/>
            <a:t>Operation Whitetail  – Avoiding Financial Crime</a:t>
          </a:r>
        </a:p>
      </dgm:t>
    </dgm:pt>
    <dgm:pt modelId="{E12AB4D8-467B-4F3F-A7D5-BCAB1C89D1B9}" type="parTrans" cxnId="{D6B32DD6-461C-451D-B5F8-246E5349B4AD}">
      <dgm:prSet/>
      <dgm:spPr/>
      <dgm:t>
        <a:bodyPr/>
        <a:lstStyle/>
        <a:p>
          <a:endParaRPr lang="en-US"/>
        </a:p>
      </dgm:t>
    </dgm:pt>
    <dgm:pt modelId="{E1B60355-B5B6-43BA-BA49-062F46BA2373}" type="sibTrans" cxnId="{D6B32DD6-461C-451D-B5F8-246E5349B4AD}">
      <dgm:prSet/>
      <dgm:spPr/>
      <dgm:t>
        <a:bodyPr/>
        <a:lstStyle/>
        <a:p>
          <a:endParaRPr lang="en-US"/>
        </a:p>
      </dgm:t>
    </dgm:pt>
    <dgm:pt modelId="{76D7DCE0-B0F4-4234-93A0-1AC19327C392}">
      <dgm:prSet/>
      <dgm:spPr/>
      <dgm:t>
        <a:bodyPr/>
        <a:lstStyle/>
        <a:p>
          <a:r>
            <a:rPr lang="en-US" dirty="0"/>
            <a:t>Personalized Closed-Loop Investment Portfolio Management for Retail Customers</a:t>
          </a:r>
        </a:p>
      </dgm:t>
    </dgm:pt>
    <dgm:pt modelId="{02E0D038-438C-4DC0-87FF-1D8F91CABE6B}" type="parTrans" cxnId="{B57E7E8C-9260-4976-B192-9CDBBFD48D13}">
      <dgm:prSet/>
      <dgm:spPr/>
      <dgm:t>
        <a:bodyPr/>
        <a:lstStyle/>
        <a:p>
          <a:endParaRPr lang="en-US"/>
        </a:p>
      </dgm:t>
    </dgm:pt>
    <dgm:pt modelId="{D0D9C691-DED2-42B2-B655-93F48541D802}" type="sibTrans" cxnId="{B57E7E8C-9260-4976-B192-9CDBBFD48D13}">
      <dgm:prSet/>
      <dgm:spPr/>
      <dgm:t>
        <a:bodyPr/>
        <a:lstStyle/>
        <a:p>
          <a:endParaRPr lang="en-US"/>
        </a:p>
      </dgm:t>
    </dgm:pt>
    <dgm:pt modelId="{20BF5A9D-83AE-4631-B34D-DAFDC1CFFC6C}">
      <dgm:prSet/>
      <dgm:spPr/>
      <dgm:t>
        <a:bodyPr/>
        <a:lstStyle/>
        <a:p>
          <a:r>
            <a:rPr lang="en-US" dirty="0"/>
            <a:t>Platform for Anti Money Laundering Supervision</a:t>
          </a:r>
        </a:p>
      </dgm:t>
    </dgm:pt>
    <dgm:pt modelId="{7200DA95-C897-4C27-BC1C-48E74CAF8BFB}" type="parTrans" cxnId="{63745AC5-ABFC-4463-83C6-F4133162C98E}">
      <dgm:prSet/>
      <dgm:spPr/>
      <dgm:t>
        <a:bodyPr/>
        <a:lstStyle/>
        <a:p>
          <a:endParaRPr lang="en-US"/>
        </a:p>
      </dgm:t>
    </dgm:pt>
    <dgm:pt modelId="{48D7B24E-5245-4881-BA68-AFB41D65847F}" type="sibTrans" cxnId="{63745AC5-ABFC-4463-83C6-F4133162C98E}">
      <dgm:prSet/>
      <dgm:spPr/>
      <dgm:t>
        <a:bodyPr/>
        <a:lstStyle/>
        <a:p>
          <a:endParaRPr lang="en-US"/>
        </a:p>
      </dgm:t>
    </dgm:pt>
    <dgm:pt modelId="{956E4B73-4EF5-4655-9F55-E68EE65CF336}">
      <dgm:prSet/>
      <dgm:spPr/>
      <dgm:t>
        <a:bodyPr/>
        <a:lstStyle/>
        <a:p>
          <a:r>
            <a:rPr lang="en-US" dirty="0"/>
            <a:t>Analyzing Blockchain Transaction Graphs for Fraudulent Activities</a:t>
          </a:r>
        </a:p>
      </dgm:t>
    </dgm:pt>
    <dgm:pt modelId="{060909AF-2B65-41B8-A6BB-A004DEA896A4}" type="parTrans" cxnId="{AD2656EA-C08A-4853-8DDF-B5FFA14EC55E}">
      <dgm:prSet/>
      <dgm:spPr/>
      <dgm:t>
        <a:bodyPr/>
        <a:lstStyle/>
        <a:p>
          <a:endParaRPr lang="en-US"/>
        </a:p>
      </dgm:t>
    </dgm:pt>
    <dgm:pt modelId="{CF1FA818-378C-4B6D-940E-F0477EB69B27}" type="sibTrans" cxnId="{AD2656EA-C08A-4853-8DDF-B5FFA14EC55E}">
      <dgm:prSet/>
      <dgm:spPr/>
      <dgm:t>
        <a:bodyPr/>
        <a:lstStyle/>
        <a:p>
          <a:endParaRPr lang="en-US"/>
        </a:p>
      </dgm:t>
    </dgm:pt>
    <dgm:pt modelId="{CCFF37C4-A44F-42D2-BD20-C67AD4F4F59C}">
      <dgm:prSet/>
      <dgm:spPr/>
      <dgm:t>
        <a:bodyPr/>
        <a:lstStyle/>
        <a:p>
          <a:r>
            <a:rPr lang="en-US" dirty="0"/>
            <a:t>Real-time cybersecurity analytics on Financial Transactions’ </a:t>
          </a:r>
          <a:r>
            <a:rPr lang="en-US" dirty="0" err="1"/>
            <a:t>BigData</a:t>
          </a:r>
          <a:endParaRPr lang="en-US" dirty="0"/>
        </a:p>
      </dgm:t>
    </dgm:pt>
    <dgm:pt modelId="{EB37301D-224C-4078-913C-07BE40C3D7B3}" type="parTrans" cxnId="{35160440-1A6C-4E76-956A-1A498BA95BB7}">
      <dgm:prSet/>
      <dgm:spPr/>
      <dgm:t>
        <a:bodyPr/>
        <a:lstStyle/>
        <a:p>
          <a:endParaRPr lang="en-US"/>
        </a:p>
      </dgm:t>
    </dgm:pt>
    <dgm:pt modelId="{41B5A100-61D7-46C9-AECC-C7DA7FB83928}" type="sibTrans" cxnId="{35160440-1A6C-4E76-956A-1A498BA95BB7}">
      <dgm:prSet/>
      <dgm:spPr/>
      <dgm:t>
        <a:bodyPr/>
        <a:lstStyle/>
        <a:p>
          <a:endParaRPr lang="en-US"/>
        </a:p>
      </dgm:t>
    </dgm:pt>
    <dgm:pt modelId="{D590F5CF-2F14-4228-8A60-CA111B5BB3DB}">
      <dgm:prSet phldrT="[Text]"/>
      <dgm:spPr/>
      <dgm:t>
        <a:bodyPr/>
        <a:lstStyle/>
        <a:p>
          <a:r>
            <a:rPr lang="en-US" dirty="0"/>
            <a:t>Smart, Reliable and Accurate Risk Assessment</a:t>
          </a:r>
        </a:p>
      </dgm:t>
    </dgm:pt>
    <dgm:pt modelId="{AB1FEE7D-D7B5-4140-B970-1F05CEA9B2B6}" type="parTrans" cxnId="{EB1AE455-5DB3-4CF5-AD24-C0C5336D4726}">
      <dgm:prSet/>
      <dgm:spPr/>
      <dgm:t>
        <a:bodyPr/>
        <a:lstStyle/>
        <a:p>
          <a:endParaRPr lang="en-US"/>
        </a:p>
      </dgm:t>
    </dgm:pt>
    <dgm:pt modelId="{7861E0BC-FD08-4A7D-8D10-9F25FE5ADC0C}" type="sibTrans" cxnId="{EB1AE455-5DB3-4CF5-AD24-C0C5336D4726}">
      <dgm:prSet/>
      <dgm:spPr/>
      <dgm:t>
        <a:bodyPr/>
        <a:lstStyle/>
        <a:p>
          <a:endParaRPr lang="en-US"/>
        </a:p>
      </dgm:t>
    </dgm:pt>
    <dgm:pt modelId="{4007E13B-EDA9-427D-B6E9-0BD832562437}">
      <dgm:prSet phldrT="[Text]"/>
      <dgm:spPr/>
      <dgm:t>
        <a:bodyPr/>
        <a:lstStyle/>
        <a:p>
          <a:r>
            <a:rPr lang="en-GB" dirty="0"/>
            <a:t>Invoices Processing Platform for a more Sustainable Banking Industry</a:t>
          </a:r>
          <a:endParaRPr lang="en-US" dirty="0"/>
        </a:p>
      </dgm:t>
    </dgm:pt>
    <dgm:pt modelId="{B10BB0AA-359D-445D-98F7-0F1F04D95A65}" type="parTrans" cxnId="{E34028CC-0127-46F3-923E-B66EC31BB136}">
      <dgm:prSet/>
      <dgm:spPr/>
      <dgm:t>
        <a:bodyPr/>
        <a:lstStyle/>
        <a:p>
          <a:endParaRPr lang="en-US"/>
        </a:p>
      </dgm:t>
    </dgm:pt>
    <dgm:pt modelId="{373D6C12-B35C-4218-99C4-F2B55287564F}" type="sibTrans" cxnId="{E34028CC-0127-46F3-923E-B66EC31BB136}">
      <dgm:prSet/>
      <dgm:spPr/>
      <dgm:t>
        <a:bodyPr/>
        <a:lstStyle/>
        <a:p>
          <a:endParaRPr lang="en-US"/>
        </a:p>
      </dgm:t>
    </dgm:pt>
    <dgm:pt modelId="{2AB69EED-49B8-4D64-9018-28F96E14853F}">
      <dgm:prSet phldrT="[Text]"/>
      <dgm:spPr/>
      <dgm:t>
        <a:bodyPr/>
        <a:lstStyle/>
        <a:p>
          <a:r>
            <a:rPr lang="en-US" dirty="0"/>
            <a:t>Real-time Risk Assessment in Investment Banking</a:t>
          </a:r>
        </a:p>
      </dgm:t>
    </dgm:pt>
    <dgm:pt modelId="{09DE967D-F539-4D53-A236-181F09E0D504}" type="parTrans" cxnId="{0CC9868C-CBCD-4D11-836F-5960789663BA}">
      <dgm:prSet/>
      <dgm:spPr/>
      <dgm:t>
        <a:bodyPr/>
        <a:lstStyle/>
        <a:p>
          <a:endParaRPr lang="en-US"/>
        </a:p>
      </dgm:t>
    </dgm:pt>
    <dgm:pt modelId="{EBC4696A-ED59-4422-B7C9-902ACED9CD2F}" type="sibTrans" cxnId="{0CC9868C-CBCD-4D11-836F-5960789663BA}">
      <dgm:prSet/>
      <dgm:spPr/>
      <dgm:t>
        <a:bodyPr/>
        <a:lstStyle/>
        <a:p>
          <a:endParaRPr lang="en-US"/>
        </a:p>
      </dgm:t>
    </dgm:pt>
    <dgm:pt modelId="{7661F6E9-6BD3-4E85-A060-FFCD6C42C637}">
      <dgm:prSet/>
      <dgm:spPr/>
      <dgm:t>
        <a:bodyPr/>
        <a:lstStyle/>
        <a:p>
          <a:r>
            <a:rPr lang="en-US" dirty="0"/>
            <a:t>BFM tools delivering a Smart Business Advise</a:t>
          </a:r>
        </a:p>
      </dgm:t>
    </dgm:pt>
    <dgm:pt modelId="{1892B145-3C77-4978-9006-6BEF9D74124F}" type="parTrans" cxnId="{8D416695-6370-4537-9D90-7900A8C259B9}">
      <dgm:prSet/>
      <dgm:spPr/>
      <dgm:t>
        <a:bodyPr/>
        <a:lstStyle/>
        <a:p>
          <a:endParaRPr lang="en-US"/>
        </a:p>
      </dgm:t>
    </dgm:pt>
    <dgm:pt modelId="{93B2864D-48BA-4464-8DC5-BD07D7E8996E}" type="sibTrans" cxnId="{8D416695-6370-4537-9D90-7900A8C259B9}">
      <dgm:prSet/>
      <dgm:spPr/>
      <dgm:t>
        <a:bodyPr/>
        <a:lstStyle/>
        <a:p>
          <a:endParaRPr lang="en-US"/>
        </a:p>
      </dgm:t>
    </dgm:pt>
    <dgm:pt modelId="{892CC46B-66FD-4BAF-95EF-013878603B8B}" type="pres">
      <dgm:prSet presAssocID="{DA9F1FEA-8276-4A5A-B5B6-AC47696E6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934108-20B1-404E-84C9-04ABEEC4EC52}" type="pres">
      <dgm:prSet presAssocID="{DA9F1FEA-8276-4A5A-B5B6-AC47696E6C71}" presName="fgShape" presStyleLbl="fgShp" presStyleIdx="0" presStyleCnt="1"/>
      <dgm:spPr/>
    </dgm:pt>
    <dgm:pt modelId="{0448BA11-4164-43DA-9D64-F422E389137E}" type="pres">
      <dgm:prSet presAssocID="{DA9F1FEA-8276-4A5A-B5B6-AC47696E6C71}" presName="linComp" presStyleCnt="0"/>
      <dgm:spPr/>
    </dgm:pt>
    <dgm:pt modelId="{BE6CF9F1-6A88-491F-86C3-CD9A110A0120}" type="pres">
      <dgm:prSet presAssocID="{CB57CFF6-7B1F-4612-894E-E6DF6D964182}" presName="compNode" presStyleCnt="0"/>
      <dgm:spPr/>
    </dgm:pt>
    <dgm:pt modelId="{5BC7FF26-7E4D-4DBC-A0C8-30A7593902B6}" type="pres">
      <dgm:prSet presAssocID="{CB57CFF6-7B1F-4612-894E-E6DF6D964182}" presName="bkgdShape" presStyleLbl="node1" presStyleIdx="0" presStyleCnt="3"/>
      <dgm:spPr/>
      <dgm:t>
        <a:bodyPr/>
        <a:lstStyle/>
        <a:p>
          <a:endParaRPr lang="en-US"/>
        </a:p>
      </dgm:t>
    </dgm:pt>
    <dgm:pt modelId="{F62FA773-FF66-4AC0-BA08-8493704BF87F}" type="pres">
      <dgm:prSet presAssocID="{CB57CFF6-7B1F-4612-894E-E6DF6D96418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422A0-6B93-42B4-8532-9CDCFEB6B7F0}" type="pres">
      <dgm:prSet presAssocID="{CB57CFF6-7B1F-4612-894E-E6DF6D964182}" presName="invisiNode" presStyleLbl="node1" presStyleIdx="0" presStyleCnt="3"/>
      <dgm:spPr/>
    </dgm:pt>
    <dgm:pt modelId="{31F492A5-5304-45A3-8AB0-1192A8E0343C}" type="pres">
      <dgm:prSet presAssocID="{CB57CFF6-7B1F-4612-894E-E6DF6D964182}" presName="imagNode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C3D693E-5E52-427B-8DE5-82220ACACD5C}" type="pres">
      <dgm:prSet presAssocID="{B76B9911-FC2F-4AAC-BD69-FB558EAC5F3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50681CE-0E29-4FF1-ADA4-333348B2FBB1}" type="pres">
      <dgm:prSet presAssocID="{D590F5CF-2F14-4228-8A60-CA111B5BB3DB}" presName="compNode" presStyleCnt="0"/>
      <dgm:spPr/>
    </dgm:pt>
    <dgm:pt modelId="{1F22F9B8-F505-4C55-BF4C-60A5C3793C50}" type="pres">
      <dgm:prSet presAssocID="{D590F5CF-2F14-4228-8A60-CA111B5BB3DB}" presName="bkgdShape" presStyleLbl="node1" presStyleIdx="1" presStyleCnt="3"/>
      <dgm:spPr/>
      <dgm:t>
        <a:bodyPr/>
        <a:lstStyle/>
        <a:p>
          <a:endParaRPr lang="en-US"/>
        </a:p>
      </dgm:t>
    </dgm:pt>
    <dgm:pt modelId="{09BE3C6E-CB47-4FC4-A4F0-D6AA0CD34422}" type="pres">
      <dgm:prSet presAssocID="{D590F5CF-2F14-4228-8A60-CA111B5BB3D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29745-BCB5-44A4-9E0E-376C484F8A75}" type="pres">
      <dgm:prSet presAssocID="{D590F5CF-2F14-4228-8A60-CA111B5BB3DB}" presName="invisiNode" presStyleLbl="node1" presStyleIdx="1" presStyleCnt="3"/>
      <dgm:spPr/>
    </dgm:pt>
    <dgm:pt modelId="{A5E0FA0D-019F-416F-AFC6-FEE0FEC7E5AE}" type="pres">
      <dgm:prSet presAssocID="{D590F5CF-2F14-4228-8A60-CA111B5BB3DB}" presName="imagNode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6ED357B-6926-4FA6-AAF3-040E6C0D7869}" type="pres">
      <dgm:prSet presAssocID="{7861E0BC-FD08-4A7D-8D10-9F25FE5ADC0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44A3543-C8E7-4970-904C-B62315D190CD}" type="pres">
      <dgm:prSet presAssocID="{ABA3489F-1293-4DF5-B070-69D899B5E08B}" presName="compNode" presStyleCnt="0"/>
      <dgm:spPr/>
    </dgm:pt>
    <dgm:pt modelId="{FB72B10C-603D-4D41-829B-C3771F4B3449}" type="pres">
      <dgm:prSet presAssocID="{ABA3489F-1293-4DF5-B070-69D899B5E08B}" presName="bkgdShape" presStyleLbl="node1" presStyleIdx="2" presStyleCnt="3"/>
      <dgm:spPr/>
      <dgm:t>
        <a:bodyPr/>
        <a:lstStyle/>
        <a:p>
          <a:endParaRPr lang="en-US"/>
        </a:p>
      </dgm:t>
    </dgm:pt>
    <dgm:pt modelId="{E7ACF763-DDD4-4B78-B2F9-7D3585E7BBA5}" type="pres">
      <dgm:prSet presAssocID="{ABA3489F-1293-4DF5-B070-69D899B5E08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88A9D-35B9-4A01-85A5-8D6456D0CF71}" type="pres">
      <dgm:prSet presAssocID="{ABA3489F-1293-4DF5-B070-69D899B5E08B}" presName="invisiNode" presStyleLbl="node1" presStyleIdx="2" presStyleCnt="3"/>
      <dgm:spPr/>
    </dgm:pt>
    <dgm:pt modelId="{8DF0273E-86F7-4336-857D-F1B5F815CB88}" type="pres">
      <dgm:prSet presAssocID="{ABA3489F-1293-4DF5-B070-69D899B5E08B}" presName="imagNode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DA333911-F83C-4FD5-87B5-0093B28E11ED}" type="presOf" srcId="{CB57CFF6-7B1F-4612-894E-E6DF6D964182}" destId="{F62FA773-FF66-4AC0-BA08-8493704BF87F}" srcOrd="1" destOrd="0" presId="urn:microsoft.com/office/officeart/2005/8/layout/hList7"/>
    <dgm:cxn modelId="{4D46BE4F-D797-457F-B9F7-3593A6E6C384}" type="presOf" srcId="{2AB69EED-49B8-4D64-9018-28F96E14853F}" destId="{1F22F9B8-F505-4C55-BF4C-60A5C3793C50}" srcOrd="0" destOrd="2" presId="urn:microsoft.com/office/officeart/2005/8/layout/hList7"/>
    <dgm:cxn modelId="{4B0C2EF2-1CFE-44AC-883D-F83A058D4AE5}" type="presOf" srcId="{2AB69EED-49B8-4D64-9018-28F96E14853F}" destId="{09BE3C6E-CB47-4FC4-A4F0-D6AA0CD34422}" srcOrd="1" destOrd="2" presId="urn:microsoft.com/office/officeart/2005/8/layout/hList7"/>
    <dgm:cxn modelId="{63745AC5-ABFC-4463-83C6-F4133162C98E}" srcId="{ABA3489F-1293-4DF5-B070-69D899B5E08B}" destId="{20BF5A9D-83AE-4631-B34D-DAFDC1CFFC6C}" srcOrd="1" destOrd="0" parTransId="{7200DA95-C897-4C27-BC1C-48E74CAF8BFB}" sibTransId="{48D7B24E-5245-4881-BA68-AFB41D65847F}"/>
    <dgm:cxn modelId="{AF26C6B8-3811-455D-91A3-E4AE12796440}" type="presOf" srcId="{BEA34850-766D-49C9-986E-E97202CF9F9C}" destId="{5BC7FF26-7E4D-4DBC-A0C8-30A7593902B6}" srcOrd="0" destOrd="2" presId="urn:microsoft.com/office/officeart/2005/8/layout/hList7"/>
    <dgm:cxn modelId="{51994221-00B1-4216-A50B-A994F2997D3D}" srcId="{CB57CFF6-7B1F-4612-894E-E6DF6D964182}" destId="{BEA34850-766D-49C9-986E-E97202CF9F9C}" srcOrd="1" destOrd="0" parTransId="{E61A0E3A-D0FB-4710-B433-81AF505D32FB}" sibTransId="{1020E262-DB56-40F2-B6FA-7041FEB02331}"/>
    <dgm:cxn modelId="{0DC3D866-278C-4CA7-83D2-FB85A0CFA9CC}" srcId="{CB57CFF6-7B1F-4612-894E-E6DF6D964182}" destId="{45D765C5-7B83-445B-8C90-C86DF9893717}" srcOrd="2" destOrd="0" parTransId="{E79CA495-E3DA-4D37-992E-66AAF517F529}" sibTransId="{DCCAE519-42D9-47FE-AC96-EE1491405832}"/>
    <dgm:cxn modelId="{5F44B094-DE03-4703-9B7A-68703D0B644D}" type="presOf" srcId="{4007E13B-EDA9-427D-B6E9-0BD832562437}" destId="{1F22F9B8-F505-4C55-BF4C-60A5C3793C50}" srcOrd="0" destOrd="1" presId="urn:microsoft.com/office/officeart/2005/8/layout/hList7"/>
    <dgm:cxn modelId="{BCE05BD9-9990-4353-949B-11362B4762B0}" type="presOf" srcId="{B76B9911-FC2F-4AAC-BD69-FB558EAC5F3C}" destId="{CC3D693E-5E52-427B-8DE5-82220ACACD5C}" srcOrd="0" destOrd="0" presId="urn:microsoft.com/office/officeart/2005/8/layout/hList7"/>
    <dgm:cxn modelId="{2D163D29-C12D-4BF3-BAD4-B0F7D9956439}" type="presOf" srcId="{ABA3489F-1293-4DF5-B070-69D899B5E08B}" destId="{FB72B10C-603D-4D41-829B-C3771F4B3449}" srcOrd="0" destOrd="0" presId="urn:microsoft.com/office/officeart/2005/8/layout/hList7"/>
    <dgm:cxn modelId="{E34028CC-0127-46F3-923E-B66EC31BB136}" srcId="{D590F5CF-2F14-4228-8A60-CA111B5BB3DB}" destId="{4007E13B-EDA9-427D-B6E9-0BD832562437}" srcOrd="0" destOrd="0" parTransId="{B10BB0AA-359D-445D-98F7-0F1F04D95A65}" sibTransId="{373D6C12-B35C-4218-99C4-F2B55287564F}"/>
    <dgm:cxn modelId="{C9080ABD-3F8D-4EF7-B54D-822FE8D78F83}" type="presOf" srcId="{45D765C5-7B83-445B-8C90-C86DF9893717}" destId="{5BC7FF26-7E4D-4DBC-A0C8-30A7593902B6}" srcOrd="0" destOrd="3" presId="urn:microsoft.com/office/officeart/2005/8/layout/hList7"/>
    <dgm:cxn modelId="{5168B85B-C5EE-4E8E-BC6A-EEB2F218AF7F}" srcId="{DA9F1FEA-8276-4A5A-B5B6-AC47696E6C71}" destId="{ABA3489F-1293-4DF5-B070-69D899B5E08B}" srcOrd="2" destOrd="0" parTransId="{EC2B7B99-DCC2-46AD-B897-CA9A66C12161}" sibTransId="{F7BB4C90-C1E0-432A-AF82-8B4B9FAB1996}"/>
    <dgm:cxn modelId="{1AFFBFB8-43DD-429A-9882-20B425377394}" type="presOf" srcId="{4007E13B-EDA9-427D-B6E9-0BD832562437}" destId="{09BE3C6E-CB47-4FC4-A4F0-D6AA0CD34422}" srcOrd="1" destOrd="1" presId="urn:microsoft.com/office/officeart/2005/8/layout/hList7"/>
    <dgm:cxn modelId="{AD2656EA-C08A-4853-8DDF-B5FFA14EC55E}" srcId="{ABA3489F-1293-4DF5-B070-69D899B5E08B}" destId="{956E4B73-4EF5-4655-9F55-E68EE65CF336}" srcOrd="2" destOrd="0" parTransId="{060909AF-2B65-41B8-A6BB-A004DEA896A4}" sibTransId="{CF1FA818-378C-4B6D-940E-F0477EB69B27}"/>
    <dgm:cxn modelId="{D73FE826-3A95-4E10-983D-01F3D679B0A9}" type="presOf" srcId="{CB57CFF6-7B1F-4612-894E-E6DF6D964182}" destId="{5BC7FF26-7E4D-4DBC-A0C8-30A7593902B6}" srcOrd="0" destOrd="0" presId="urn:microsoft.com/office/officeart/2005/8/layout/hList7"/>
    <dgm:cxn modelId="{EB1AE455-5DB3-4CF5-AD24-C0C5336D4726}" srcId="{DA9F1FEA-8276-4A5A-B5B6-AC47696E6C71}" destId="{D590F5CF-2F14-4228-8A60-CA111B5BB3DB}" srcOrd="1" destOrd="0" parTransId="{AB1FEE7D-D7B5-4140-B970-1F05CEA9B2B6}" sibTransId="{7861E0BC-FD08-4A7D-8D10-9F25FE5ADC0C}"/>
    <dgm:cxn modelId="{E693D0A4-558E-4AC7-9B1B-B2E038D0B9A9}" type="presOf" srcId="{20BF5A9D-83AE-4631-B34D-DAFDC1CFFC6C}" destId="{FB72B10C-603D-4D41-829B-C3771F4B3449}" srcOrd="0" destOrd="2" presId="urn:microsoft.com/office/officeart/2005/8/layout/hList7"/>
    <dgm:cxn modelId="{14F6C2E1-0D51-443A-8DBE-12DA638AEC2F}" type="presOf" srcId="{76D7DCE0-B0F4-4234-93A0-1AC19327C392}" destId="{5BC7FF26-7E4D-4DBC-A0C8-30A7593902B6}" srcOrd="0" destOrd="5" presId="urn:microsoft.com/office/officeart/2005/8/layout/hList7"/>
    <dgm:cxn modelId="{3BBC70AE-4473-4992-8252-E00E2880AF7D}" type="presOf" srcId="{D128F36A-F319-42CD-82D5-08A1AE242B0F}" destId="{F62FA773-FF66-4AC0-BA08-8493704BF87F}" srcOrd="1" destOrd="1" presId="urn:microsoft.com/office/officeart/2005/8/layout/hList7"/>
    <dgm:cxn modelId="{0CC9868C-CBCD-4D11-836F-5960789663BA}" srcId="{D590F5CF-2F14-4228-8A60-CA111B5BB3DB}" destId="{2AB69EED-49B8-4D64-9018-28F96E14853F}" srcOrd="1" destOrd="0" parTransId="{09DE967D-F539-4D53-A236-181F09E0D504}" sibTransId="{EBC4696A-ED59-4422-B7C9-902ACED9CD2F}"/>
    <dgm:cxn modelId="{5F4C59C1-3A0E-4007-9D97-72F3EEF54D91}" type="presOf" srcId="{7861E0BC-FD08-4A7D-8D10-9F25FE5ADC0C}" destId="{26ED357B-6926-4FA6-AAF3-040E6C0D7869}" srcOrd="0" destOrd="0" presId="urn:microsoft.com/office/officeart/2005/8/layout/hList7"/>
    <dgm:cxn modelId="{B57E7E8C-9260-4976-B192-9CDBBFD48D13}" srcId="{CB57CFF6-7B1F-4612-894E-E6DF6D964182}" destId="{76D7DCE0-B0F4-4234-93A0-1AC19327C392}" srcOrd="4" destOrd="0" parTransId="{02E0D038-438C-4DC0-87FF-1D8F91CABE6B}" sibTransId="{D0D9C691-DED2-42B2-B655-93F48541D802}"/>
    <dgm:cxn modelId="{2297A372-E732-4242-B0C8-F75C2C550018}" type="presOf" srcId="{D590F5CF-2F14-4228-8A60-CA111B5BB3DB}" destId="{09BE3C6E-CB47-4FC4-A4F0-D6AA0CD34422}" srcOrd="1" destOrd="0" presId="urn:microsoft.com/office/officeart/2005/8/layout/hList7"/>
    <dgm:cxn modelId="{B824644F-1D82-46CC-AC50-CEFCE4687855}" type="presOf" srcId="{7661F6E9-6BD3-4E85-A060-FFCD6C42C637}" destId="{5BC7FF26-7E4D-4DBC-A0C8-30A7593902B6}" srcOrd="0" destOrd="4" presId="urn:microsoft.com/office/officeart/2005/8/layout/hList7"/>
    <dgm:cxn modelId="{3889E488-CD16-4C2B-A17F-A24C900985B7}" type="presOf" srcId="{D128F36A-F319-42CD-82D5-08A1AE242B0F}" destId="{5BC7FF26-7E4D-4DBC-A0C8-30A7593902B6}" srcOrd="0" destOrd="1" presId="urn:microsoft.com/office/officeart/2005/8/layout/hList7"/>
    <dgm:cxn modelId="{35160440-1A6C-4E76-956A-1A498BA95BB7}" srcId="{ABA3489F-1293-4DF5-B070-69D899B5E08B}" destId="{CCFF37C4-A44F-42D2-BD20-C67AD4F4F59C}" srcOrd="3" destOrd="0" parTransId="{EB37301D-224C-4078-913C-07BE40C3D7B3}" sibTransId="{41B5A100-61D7-46C9-AECC-C7DA7FB83928}"/>
    <dgm:cxn modelId="{2D4792AB-8AC9-4270-AE8D-6876D9801686}" srcId="{DA9F1FEA-8276-4A5A-B5B6-AC47696E6C71}" destId="{CB57CFF6-7B1F-4612-894E-E6DF6D964182}" srcOrd="0" destOrd="0" parTransId="{1674585F-9AF6-4E9B-ABD4-6790EE5282EB}" sibTransId="{B76B9911-FC2F-4AAC-BD69-FB558EAC5F3C}"/>
    <dgm:cxn modelId="{D1BD3039-E907-441C-8F23-7E84EC652427}" type="presOf" srcId="{956E4B73-4EF5-4655-9F55-E68EE65CF336}" destId="{E7ACF763-DDD4-4B78-B2F9-7D3585E7BBA5}" srcOrd="1" destOrd="3" presId="urn:microsoft.com/office/officeart/2005/8/layout/hList7"/>
    <dgm:cxn modelId="{D6B32DD6-461C-451D-B5F8-246E5349B4AD}" srcId="{ABA3489F-1293-4DF5-B070-69D899B5E08B}" destId="{8007B96F-1B3F-476E-B126-7DEF3AC6AD98}" srcOrd="0" destOrd="0" parTransId="{E12AB4D8-467B-4F3F-A7D5-BCAB1C89D1B9}" sibTransId="{E1B60355-B5B6-43BA-BA49-062F46BA2373}"/>
    <dgm:cxn modelId="{E1FCD937-711B-476C-A341-38F93A766726}" srcId="{CB57CFF6-7B1F-4612-894E-E6DF6D964182}" destId="{D128F36A-F319-42CD-82D5-08A1AE242B0F}" srcOrd="0" destOrd="0" parTransId="{D4D53AA8-1178-4A3A-95FC-CFF31877E2E6}" sibTransId="{D79C67C5-871E-4106-AE27-F90587944CCF}"/>
    <dgm:cxn modelId="{B20D3DC4-888D-473D-8677-064864A6E8FA}" type="presOf" srcId="{8007B96F-1B3F-476E-B126-7DEF3AC6AD98}" destId="{FB72B10C-603D-4D41-829B-C3771F4B3449}" srcOrd="0" destOrd="1" presId="urn:microsoft.com/office/officeart/2005/8/layout/hList7"/>
    <dgm:cxn modelId="{BE123FB5-286B-4252-955E-8D306392CAEE}" type="presOf" srcId="{8007B96F-1B3F-476E-B126-7DEF3AC6AD98}" destId="{E7ACF763-DDD4-4B78-B2F9-7D3585E7BBA5}" srcOrd="1" destOrd="1" presId="urn:microsoft.com/office/officeart/2005/8/layout/hList7"/>
    <dgm:cxn modelId="{A6E11F3E-F395-47C9-8C5A-1558D3668BF8}" type="presOf" srcId="{DA9F1FEA-8276-4A5A-B5B6-AC47696E6C71}" destId="{892CC46B-66FD-4BAF-95EF-013878603B8B}" srcOrd="0" destOrd="0" presId="urn:microsoft.com/office/officeart/2005/8/layout/hList7"/>
    <dgm:cxn modelId="{52425E04-A166-477D-8E98-5E5E5D1AAEF5}" type="presOf" srcId="{CCFF37C4-A44F-42D2-BD20-C67AD4F4F59C}" destId="{E7ACF763-DDD4-4B78-B2F9-7D3585E7BBA5}" srcOrd="1" destOrd="4" presId="urn:microsoft.com/office/officeart/2005/8/layout/hList7"/>
    <dgm:cxn modelId="{8D416695-6370-4537-9D90-7900A8C259B9}" srcId="{CB57CFF6-7B1F-4612-894E-E6DF6D964182}" destId="{7661F6E9-6BD3-4E85-A060-FFCD6C42C637}" srcOrd="3" destOrd="0" parTransId="{1892B145-3C77-4978-9006-6BEF9D74124F}" sibTransId="{93B2864D-48BA-4464-8DC5-BD07D7E8996E}"/>
    <dgm:cxn modelId="{A0BF12E0-9EC7-40AA-B4EC-771685F74E78}" type="presOf" srcId="{7661F6E9-6BD3-4E85-A060-FFCD6C42C637}" destId="{F62FA773-FF66-4AC0-BA08-8493704BF87F}" srcOrd="1" destOrd="4" presId="urn:microsoft.com/office/officeart/2005/8/layout/hList7"/>
    <dgm:cxn modelId="{665F0CE5-754E-4B75-B9E4-B2DFCEA9DA28}" type="presOf" srcId="{20BF5A9D-83AE-4631-B34D-DAFDC1CFFC6C}" destId="{E7ACF763-DDD4-4B78-B2F9-7D3585E7BBA5}" srcOrd="1" destOrd="2" presId="urn:microsoft.com/office/officeart/2005/8/layout/hList7"/>
    <dgm:cxn modelId="{DAC72618-0CFE-4D29-BFC5-C0A80059D3FB}" type="presOf" srcId="{CCFF37C4-A44F-42D2-BD20-C67AD4F4F59C}" destId="{FB72B10C-603D-4D41-829B-C3771F4B3449}" srcOrd="0" destOrd="4" presId="urn:microsoft.com/office/officeart/2005/8/layout/hList7"/>
    <dgm:cxn modelId="{BF1A16AC-B0BA-4792-B269-03B5227E697C}" type="presOf" srcId="{956E4B73-4EF5-4655-9F55-E68EE65CF336}" destId="{FB72B10C-603D-4D41-829B-C3771F4B3449}" srcOrd="0" destOrd="3" presId="urn:microsoft.com/office/officeart/2005/8/layout/hList7"/>
    <dgm:cxn modelId="{FF30C3AE-3B16-4281-906C-E3D8AC7E9FB9}" type="presOf" srcId="{ABA3489F-1293-4DF5-B070-69D899B5E08B}" destId="{E7ACF763-DDD4-4B78-B2F9-7D3585E7BBA5}" srcOrd="1" destOrd="0" presId="urn:microsoft.com/office/officeart/2005/8/layout/hList7"/>
    <dgm:cxn modelId="{39C2BF6A-EFE6-47E0-93A4-9ECE03AF1207}" type="presOf" srcId="{D590F5CF-2F14-4228-8A60-CA111B5BB3DB}" destId="{1F22F9B8-F505-4C55-BF4C-60A5C3793C50}" srcOrd="0" destOrd="0" presId="urn:microsoft.com/office/officeart/2005/8/layout/hList7"/>
    <dgm:cxn modelId="{7BC144DD-77E0-4782-8B99-01BF44109DBF}" type="presOf" srcId="{BEA34850-766D-49C9-986E-E97202CF9F9C}" destId="{F62FA773-FF66-4AC0-BA08-8493704BF87F}" srcOrd="1" destOrd="2" presId="urn:microsoft.com/office/officeart/2005/8/layout/hList7"/>
    <dgm:cxn modelId="{7B19624C-910B-4D4D-BCB2-5A80F8F0AB95}" type="presOf" srcId="{45D765C5-7B83-445B-8C90-C86DF9893717}" destId="{F62FA773-FF66-4AC0-BA08-8493704BF87F}" srcOrd="1" destOrd="3" presId="urn:microsoft.com/office/officeart/2005/8/layout/hList7"/>
    <dgm:cxn modelId="{E3F5E217-E691-4EFF-AAFC-C667B9889854}" type="presOf" srcId="{76D7DCE0-B0F4-4234-93A0-1AC19327C392}" destId="{F62FA773-FF66-4AC0-BA08-8493704BF87F}" srcOrd="1" destOrd="5" presId="urn:microsoft.com/office/officeart/2005/8/layout/hList7"/>
    <dgm:cxn modelId="{E98504F2-6FC0-4A6A-AAE6-4D9A0F2CB526}" type="presParOf" srcId="{892CC46B-66FD-4BAF-95EF-013878603B8B}" destId="{D0934108-20B1-404E-84C9-04ABEEC4EC52}" srcOrd="0" destOrd="0" presId="urn:microsoft.com/office/officeart/2005/8/layout/hList7"/>
    <dgm:cxn modelId="{B7C098EF-A8D6-403F-8BD4-A26EE3DBFFAE}" type="presParOf" srcId="{892CC46B-66FD-4BAF-95EF-013878603B8B}" destId="{0448BA11-4164-43DA-9D64-F422E389137E}" srcOrd="1" destOrd="0" presId="urn:microsoft.com/office/officeart/2005/8/layout/hList7"/>
    <dgm:cxn modelId="{FED0196C-535C-415A-85F1-8CDCBD58F3AD}" type="presParOf" srcId="{0448BA11-4164-43DA-9D64-F422E389137E}" destId="{BE6CF9F1-6A88-491F-86C3-CD9A110A0120}" srcOrd="0" destOrd="0" presId="urn:microsoft.com/office/officeart/2005/8/layout/hList7"/>
    <dgm:cxn modelId="{2471CF1E-D496-41CF-BCAE-C515F20311DC}" type="presParOf" srcId="{BE6CF9F1-6A88-491F-86C3-CD9A110A0120}" destId="{5BC7FF26-7E4D-4DBC-A0C8-30A7593902B6}" srcOrd="0" destOrd="0" presId="urn:microsoft.com/office/officeart/2005/8/layout/hList7"/>
    <dgm:cxn modelId="{39149C4F-D943-4F06-8880-0B4867754667}" type="presParOf" srcId="{BE6CF9F1-6A88-491F-86C3-CD9A110A0120}" destId="{F62FA773-FF66-4AC0-BA08-8493704BF87F}" srcOrd="1" destOrd="0" presId="urn:microsoft.com/office/officeart/2005/8/layout/hList7"/>
    <dgm:cxn modelId="{EBB8E3D9-EA3E-413E-B2E5-EE9B57A5655C}" type="presParOf" srcId="{BE6CF9F1-6A88-491F-86C3-CD9A110A0120}" destId="{04F422A0-6B93-42B4-8532-9CDCFEB6B7F0}" srcOrd="2" destOrd="0" presId="urn:microsoft.com/office/officeart/2005/8/layout/hList7"/>
    <dgm:cxn modelId="{827857C1-16A3-4E36-8535-26AE8000885A}" type="presParOf" srcId="{BE6CF9F1-6A88-491F-86C3-CD9A110A0120}" destId="{31F492A5-5304-45A3-8AB0-1192A8E0343C}" srcOrd="3" destOrd="0" presId="urn:microsoft.com/office/officeart/2005/8/layout/hList7"/>
    <dgm:cxn modelId="{7E3BF863-143F-4284-8E6F-DBB98FE09CB1}" type="presParOf" srcId="{0448BA11-4164-43DA-9D64-F422E389137E}" destId="{CC3D693E-5E52-427B-8DE5-82220ACACD5C}" srcOrd="1" destOrd="0" presId="urn:microsoft.com/office/officeart/2005/8/layout/hList7"/>
    <dgm:cxn modelId="{D4EA1B8A-DA22-4E22-820D-5904DAB0E1D7}" type="presParOf" srcId="{0448BA11-4164-43DA-9D64-F422E389137E}" destId="{250681CE-0E29-4FF1-ADA4-333348B2FBB1}" srcOrd="2" destOrd="0" presId="urn:microsoft.com/office/officeart/2005/8/layout/hList7"/>
    <dgm:cxn modelId="{04A53A19-CA47-4D62-8534-2A750DFD48E7}" type="presParOf" srcId="{250681CE-0E29-4FF1-ADA4-333348B2FBB1}" destId="{1F22F9B8-F505-4C55-BF4C-60A5C3793C50}" srcOrd="0" destOrd="0" presId="urn:microsoft.com/office/officeart/2005/8/layout/hList7"/>
    <dgm:cxn modelId="{15B19D6B-5BFA-4976-A0C3-12031EC6E1E7}" type="presParOf" srcId="{250681CE-0E29-4FF1-ADA4-333348B2FBB1}" destId="{09BE3C6E-CB47-4FC4-A4F0-D6AA0CD34422}" srcOrd="1" destOrd="0" presId="urn:microsoft.com/office/officeart/2005/8/layout/hList7"/>
    <dgm:cxn modelId="{956954AB-5BA7-4EB2-BFC2-AE6A8E9F654B}" type="presParOf" srcId="{250681CE-0E29-4FF1-ADA4-333348B2FBB1}" destId="{D4E29745-BCB5-44A4-9E0E-376C484F8A75}" srcOrd="2" destOrd="0" presId="urn:microsoft.com/office/officeart/2005/8/layout/hList7"/>
    <dgm:cxn modelId="{0BBA67A1-40CB-4881-8C89-C8DEA4285BDB}" type="presParOf" srcId="{250681CE-0E29-4FF1-ADA4-333348B2FBB1}" destId="{A5E0FA0D-019F-416F-AFC6-FEE0FEC7E5AE}" srcOrd="3" destOrd="0" presId="urn:microsoft.com/office/officeart/2005/8/layout/hList7"/>
    <dgm:cxn modelId="{5EB00ED2-A1DF-4B14-B107-83E1970FB5BE}" type="presParOf" srcId="{0448BA11-4164-43DA-9D64-F422E389137E}" destId="{26ED357B-6926-4FA6-AAF3-040E6C0D7869}" srcOrd="3" destOrd="0" presId="urn:microsoft.com/office/officeart/2005/8/layout/hList7"/>
    <dgm:cxn modelId="{31F6FDF1-4BF0-47A4-827B-AB3F4DA50E2A}" type="presParOf" srcId="{0448BA11-4164-43DA-9D64-F422E389137E}" destId="{D44A3543-C8E7-4970-904C-B62315D190CD}" srcOrd="4" destOrd="0" presId="urn:microsoft.com/office/officeart/2005/8/layout/hList7"/>
    <dgm:cxn modelId="{C79765CB-BFBC-4E30-8736-AC4A3DB56317}" type="presParOf" srcId="{D44A3543-C8E7-4970-904C-B62315D190CD}" destId="{FB72B10C-603D-4D41-829B-C3771F4B3449}" srcOrd="0" destOrd="0" presId="urn:microsoft.com/office/officeart/2005/8/layout/hList7"/>
    <dgm:cxn modelId="{D4D70873-FD6A-4CB2-845F-2675618915EF}" type="presParOf" srcId="{D44A3543-C8E7-4970-904C-B62315D190CD}" destId="{E7ACF763-DDD4-4B78-B2F9-7D3585E7BBA5}" srcOrd="1" destOrd="0" presId="urn:microsoft.com/office/officeart/2005/8/layout/hList7"/>
    <dgm:cxn modelId="{A68A895E-F5A5-450C-A3F0-E73944B861BE}" type="presParOf" srcId="{D44A3543-C8E7-4970-904C-B62315D190CD}" destId="{89388A9D-35B9-4A01-85A5-8D6456D0CF71}" srcOrd="2" destOrd="0" presId="urn:microsoft.com/office/officeart/2005/8/layout/hList7"/>
    <dgm:cxn modelId="{8BE830AF-E76B-4385-B48D-E8DE5A288E3D}" type="presParOf" srcId="{D44A3543-C8E7-4970-904C-B62315D190CD}" destId="{8DF0273E-86F7-4336-857D-F1B5F815CB8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9F1FEA-8276-4A5A-B5B6-AC47696E6C71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7F3CC9-1620-42E6-9BA0-29B306E204F7}">
      <dgm:prSet/>
      <dgm:spPr/>
      <dgm:t>
        <a:bodyPr/>
        <a:lstStyle/>
        <a:p>
          <a:r>
            <a:rPr lang="en-US" dirty="0"/>
            <a:t>Personalized Usage-Based Insurance Pilots</a:t>
          </a:r>
        </a:p>
      </dgm:t>
    </dgm:pt>
    <dgm:pt modelId="{B1A56AA4-6B73-4EC1-B183-3D912710378B}" type="parTrans" cxnId="{1F2CC96D-C8E2-443E-8D30-FB141155290F}">
      <dgm:prSet/>
      <dgm:spPr/>
      <dgm:t>
        <a:bodyPr/>
        <a:lstStyle/>
        <a:p>
          <a:endParaRPr lang="en-US"/>
        </a:p>
      </dgm:t>
    </dgm:pt>
    <dgm:pt modelId="{80DAEA7B-844E-4823-B429-016D61AB6C31}" type="sibTrans" cxnId="{1F2CC96D-C8E2-443E-8D30-FB141155290F}">
      <dgm:prSet/>
      <dgm:spPr/>
      <dgm:t>
        <a:bodyPr/>
        <a:lstStyle/>
        <a:p>
          <a:endParaRPr lang="en-US"/>
        </a:p>
      </dgm:t>
    </dgm:pt>
    <dgm:pt modelId="{45007349-F212-4AE7-B174-19BEE3C08229}">
      <dgm:prSet/>
      <dgm:spPr/>
      <dgm:t>
        <a:bodyPr/>
        <a:lstStyle/>
        <a:p>
          <a:r>
            <a:rPr lang="en-US" dirty="0"/>
            <a:t>Configurable and Personalized Insurance Products for SMEs and Agro-Insurance</a:t>
          </a:r>
        </a:p>
      </dgm:t>
    </dgm:pt>
    <dgm:pt modelId="{91C564AF-0323-4DF5-8822-310FA0FFE2EF}" type="parTrans" cxnId="{5E5F2014-6F88-4119-B51F-03B634B3BCA5}">
      <dgm:prSet/>
      <dgm:spPr/>
      <dgm:t>
        <a:bodyPr/>
        <a:lstStyle/>
        <a:p>
          <a:endParaRPr lang="en-US"/>
        </a:p>
      </dgm:t>
    </dgm:pt>
    <dgm:pt modelId="{8BACF445-7030-4449-A91E-19AF72ECDC89}" type="sibTrans" cxnId="{5E5F2014-6F88-4119-B51F-03B634B3BCA5}">
      <dgm:prSet/>
      <dgm:spPr/>
      <dgm:t>
        <a:bodyPr/>
        <a:lstStyle/>
        <a:p>
          <a:endParaRPr lang="en-US"/>
        </a:p>
      </dgm:t>
    </dgm:pt>
    <dgm:pt modelId="{45380D71-C95F-4E5A-85DE-6A92A22EAEE1}">
      <dgm:prSet/>
      <dgm:spPr/>
      <dgm:t>
        <a:bodyPr/>
        <a:lstStyle/>
        <a:p>
          <a:r>
            <a:rPr lang="en-US" dirty="0"/>
            <a:t>Personalized insurance products based on IoT connected vehicles</a:t>
          </a:r>
        </a:p>
      </dgm:t>
    </dgm:pt>
    <dgm:pt modelId="{33BF56A6-6B81-4B50-932E-5EF7C3900EC3}" type="parTrans" cxnId="{6D2EE5FD-6F9A-4B3B-9230-9980E7A9B142}">
      <dgm:prSet/>
      <dgm:spPr/>
      <dgm:t>
        <a:bodyPr/>
        <a:lstStyle/>
        <a:p>
          <a:endParaRPr lang="en-US"/>
        </a:p>
      </dgm:t>
    </dgm:pt>
    <dgm:pt modelId="{6747B5A7-0DC3-4D13-88CF-CBE133043CE2}" type="sibTrans" cxnId="{6D2EE5FD-6F9A-4B3B-9230-9980E7A9B142}">
      <dgm:prSet/>
      <dgm:spPr/>
      <dgm:t>
        <a:bodyPr/>
        <a:lstStyle/>
        <a:p>
          <a:endParaRPr lang="en-US"/>
        </a:p>
      </dgm:t>
    </dgm:pt>
    <dgm:pt modelId="{DE77B7ED-2C69-41C6-87DE-5496F991FF51}">
      <dgm:prSet/>
      <dgm:spPr/>
      <dgm:t>
        <a:bodyPr/>
        <a:lstStyle/>
        <a:p>
          <a:r>
            <a:rPr lang="en-US" dirty="0"/>
            <a:t>Real World Data for Novel Health-Insurance products</a:t>
          </a:r>
        </a:p>
      </dgm:t>
    </dgm:pt>
    <dgm:pt modelId="{9BE81431-6AE5-4957-9251-6AD0770036A5}" type="parTrans" cxnId="{E11D0200-B13D-43AA-A0D9-AE9276DAFEE5}">
      <dgm:prSet/>
      <dgm:spPr/>
      <dgm:t>
        <a:bodyPr/>
        <a:lstStyle/>
        <a:p>
          <a:endParaRPr lang="en-US"/>
        </a:p>
      </dgm:t>
    </dgm:pt>
    <dgm:pt modelId="{5736FEF7-A65A-4866-886A-229986FD86D4}" type="sibTrans" cxnId="{E11D0200-B13D-43AA-A0D9-AE9276DAFEE5}">
      <dgm:prSet/>
      <dgm:spPr/>
      <dgm:t>
        <a:bodyPr/>
        <a:lstStyle/>
        <a:p>
          <a:endParaRPr lang="en-US"/>
        </a:p>
      </dgm:t>
    </dgm:pt>
    <dgm:pt modelId="{EAC7CC77-08BE-43E0-A2CC-C6A3D393A09D}">
      <dgm:prSet/>
      <dgm:spPr/>
      <dgm:t>
        <a:bodyPr/>
        <a:lstStyle/>
        <a:p>
          <a:r>
            <a:rPr lang="en-US" dirty="0"/>
            <a:t>Alternative/automated insurance risk selection - product recommendation for SME</a:t>
          </a:r>
        </a:p>
      </dgm:t>
    </dgm:pt>
    <dgm:pt modelId="{6A973F2A-0FEF-4E82-8EAD-6ACF46177398}" type="parTrans" cxnId="{6D38293A-BDDF-4247-9684-D18C7192E999}">
      <dgm:prSet/>
      <dgm:spPr/>
      <dgm:t>
        <a:bodyPr/>
        <a:lstStyle/>
        <a:p>
          <a:endParaRPr lang="en-US"/>
        </a:p>
      </dgm:t>
    </dgm:pt>
    <dgm:pt modelId="{B903A1DE-ACDC-4885-9EBD-F361E3219A8A}" type="sibTrans" cxnId="{6D38293A-BDDF-4247-9684-D18C7192E999}">
      <dgm:prSet/>
      <dgm:spPr/>
      <dgm:t>
        <a:bodyPr/>
        <a:lstStyle/>
        <a:p>
          <a:endParaRPr lang="en-US"/>
        </a:p>
      </dgm:t>
    </dgm:pt>
    <dgm:pt modelId="{5294D211-D406-4896-9194-6579DA1B1262}">
      <dgm:prSet/>
      <dgm:spPr/>
      <dgm:t>
        <a:bodyPr/>
        <a:lstStyle/>
        <a:p>
          <a:r>
            <a:rPr lang="en-US" dirty="0"/>
            <a:t>Big Data and IoT for the Agricultural Insurance Industry</a:t>
          </a:r>
        </a:p>
      </dgm:t>
    </dgm:pt>
    <dgm:pt modelId="{7E16D645-3688-4681-90D8-B7C4A854AAFF}" type="parTrans" cxnId="{E812ED9B-7F66-4B09-829B-58AB615B53BC}">
      <dgm:prSet/>
      <dgm:spPr/>
      <dgm:t>
        <a:bodyPr/>
        <a:lstStyle/>
        <a:p>
          <a:endParaRPr lang="en-US"/>
        </a:p>
      </dgm:t>
    </dgm:pt>
    <dgm:pt modelId="{C3886934-0743-4DB3-A110-0597CF4CA3A5}" type="sibTrans" cxnId="{E812ED9B-7F66-4B09-829B-58AB615B53BC}">
      <dgm:prSet/>
      <dgm:spPr/>
      <dgm:t>
        <a:bodyPr/>
        <a:lstStyle/>
        <a:p>
          <a:endParaRPr lang="en-US"/>
        </a:p>
      </dgm:t>
    </dgm:pt>
    <dgm:pt modelId="{CBC0487E-8A32-4852-A37F-B74233AAD760}" type="pres">
      <dgm:prSet presAssocID="{DA9F1FEA-8276-4A5A-B5B6-AC47696E6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E65D15-731E-4045-860A-202E2DACE89B}" type="pres">
      <dgm:prSet presAssocID="{DA9F1FEA-8276-4A5A-B5B6-AC47696E6C71}" presName="fgShape" presStyleLbl="fgShp" presStyleIdx="0" presStyleCnt="1"/>
      <dgm:spPr/>
    </dgm:pt>
    <dgm:pt modelId="{60A95D95-DB4E-4D1D-84C7-31D45B6B18CD}" type="pres">
      <dgm:prSet presAssocID="{DA9F1FEA-8276-4A5A-B5B6-AC47696E6C71}" presName="linComp" presStyleCnt="0"/>
      <dgm:spPr/>
    </dgm:pt>
    <dgm:pt modelId="{85859372-C435-4B65-A370-1D0B0E76A0F4}" type="pres">
      <dgm:prSet presAssocID="{237F3CC9-1620-42E6-9BA0-29B306E204F7}" presName="compNode" presStyleCnt="0"/>
      <dgm:spPr/>
    </dgm:pt>
    <dgm:pt modelId="{2B12C632-06D5-4EAE-B4B4-0FB824460F93}" type="pres">
      <dgm:prSet presAssocID="{237F3CC9-1620-42E6-9BA0-29B306E204F7}" presName="bkgdShape" presStyleLbl="node1" presStyleIdx="0" presStyleCnt="2"/>
      <dgm:spPr/>
      <dgm:t>
        <a:bodyPr/>
        <a:lstStyle/>
        <a:p>
          <a:endParaRPr lang="en-US"/>
        </a:p>
      </dgm:t>
    </dgm:pt>
    <dgm:pt modelId="{B4032629-34C9-4DFF-ABCC-EB74DCAADEEB}" type="pres">
      <dgm:prSet presAssocID="{237F3CC9-1620-42E6-9BA0-29B306E204F7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647EE-0192-4D25-AB2A-A323EA72BF5D}" type="pres">
      <dgm:prSet presAssocID="{237F3CC9-1620-42E6-9BA0-29B306E204F7}" presName="invisiNode" presStyleLbl="node1" presStyleIdx="0" presStyleCnt="2"/>
      <dgm:spPr/>
    </dgm:pt>
    <dgm:pt modelId="{8EA44DC8-82A2-4DC7-94BB-A980912787C0}" type="pres">
      <dgm:prSet presAssocID="{237F3CC9-1620-42E6-9BA0-29B306E204F7}" presName="imagNode" presStyleLbl="fgImgPlace1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CDAC5D5-42EE-46B6-8B65-9870251385D6}" type="pres">
      <dgm:prSet presAssocID="{80DAEA7B-844E-4823-B429-016D61AB6C3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7D86FC8-05A2-462F-88C6-A1D2A020011B}" type="pres">
      <dgm:prSet presAssocID="{45007349-F212-4AE7-B174-19BEE3C08229}" presName="compNode" presStyleCnt="0"/>
      <dgm:spPr/>
    </dgm:pt>
    <dgm:pt modelId="{B2B5AB62-6CAC-451F-ABD5-41378F2C1599}" type="pres">
      <dgm:prSet presAssocID="{45007349-F212-4AE7-B174-19BEE3C08229}" presName="bkgdShape" presStyleLbl="node1" presStyleIdx="1" presStyleCnt="2"/>
      <dgm:spPr/>
      <dgm:t>
        <a:bodyPr/>
        <a:lstStyle/>
        <a:p>
          <a:endParaRPr lang="en-US"/>
        </a:p>
      </dgm:t>
    </dgm:pt>
    <dgm:pt modelId="{AAADD6B4-8FA3-4456-A81A-FCE89C5D1096}" type="pres">
      <dgm:prSet presAssocID="{45007349-F212-4AE7-B174-19BEE3C08229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5BD1E-E251-466D-88A3-7ED9907C670C}" type="pres">
      <dgm:prSet presAssocID="{45007349-F212-4AE7-B174-19BEE3C08229}" presName="invisiNode" presStyleLbl="node1" presStyleIdx="1" presStyleCnt="2"/>
      <dgm:spPr/>
    </dgm:pt>
    <dgm:pt modelId="{D3866BAB-F522-47F2-BBB2-7585DE31E27E}" type="pres">
      <dgm:prSet presAssocID="{45007349-F212-4AE7-B174-19BEE3C08229}" presName="imagNode" presStyleLbl="fgImgPlac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730D12DA-E31B-4FF1-A358-E483B6DB2091}" type="presOf" srcId="{45007349-F212-4AE7-B174-19BEE3C08229}" destId="{AAADD6B4-8FA3-4456-A81A-FCE89C5D1096}" srcOrd="1" destOrd="0" presId="urn:microsoft.com/office/officeart/2005/8/layout/hList7"/>
    <dgm:cxn modelId="{BC51372E-39C3-4944-89EE-9463770305FE}" type="presOf" srcId="{EAC7CC77-08BE-43E0-A2CC-C6A3D393A09D}" destId="{AAADD6B4-8FA3-4456-A81A-FCE89C5D1096}" srcOrd="1" destOrd="1" presId="urn:microsoft.com/office/officeart/2005/8/layout/hList7"/>
    <dgm:cxn modelId="{E812ED9B-7F66-4B09-829B-58AB615B53BC}" srcId="{45007349-F212-4AE7-B174-19BEE3C08229}" destId="{5294D211-D406-4896-9194-6579DA1B1262}" srcOrd="1" destOrd="0" parTransId="{7E16D645-3688-4681-90D8-B7C4A854AAFF}" sibTransId="{C3886934-0743-4DB3-A110-0597CF4CA3A5}"/>
    <dgm:cxn modelId="{7FBBB070-2956-471B-8F1D-0394A4F98D21}" type="presOf" srcId="{45380D71-C95F-4E5A-85DE-6A92A22EAEE1}" destId="{2B12C632-06D5-4EAE-B4B4-0FB824460F93}" srcOrd="0" destOrd="1" presId="urn:microsoft.com/office/officeart/2005/8/layout/hList7"/>
    <dgm:cxn modelId="{6D2EE5FD-6F9A-4B3B-9230-9980E7A9B142}" srcId="{237F3CC9-1620-42E6-9BA0-29B306E204F7}" destId="{45380D71-C95F-4E5A-85DE-6A92A22EAEE1}" srcOrd="0" destOrd="0" parTransId="{33BF56A6-6B81-4B50-932E-5EF7C3900EC3}" sibTransId="{6747B5A7-0DC3-4D13-88CF-CBE133043CE2}"/>
    <dgm:cxn modelId="{0DFA5088-AD12-4700-BAFB-4C619BD220DC}" type="presOf" srcId="{DE77B7ED-2C69-41C6-87DE-5496F991FF51}" destId="{2B12C632-06D5-4EAE-B4B4-0FB824460F93}" srcOrd="0" destOrd="2" presId="urn:microsoft.com/office/officeart/2005/8/layout/hList7"/>
    <dgm:cxn modelId="{5E5F2014-6F88-4119-B51F-03B634B3BCA5}" srcId="{DA9F1FEA-8276-4A5A-B5B6-AC47696E6C71}" destId="{45007349-F212-4AE7-B174-19BEE3C08229}" srcOrd="1" destOrd="0" parTransId="{91C564AF-0323-4DF5-8822-310FA0FFE2EF}" sibTransId="{8BACF445-7030-4449-A91E-19AF72ECDC89}"/>
    <dgm:cxn modelId="{6D38293A-BDDF-4247-9684-D18C7192E999}" srcId="{45007349-F212-4AE7-B174-19BEE3C08229}" destId="{EAC7CC77-08BE-43E0-A2CC-C6A3D393A09D}" srcOrd="0" destOrd="0" parTransId="{6A973F2A-0FEF-4E82-8EAD-6ACF46177398}" sibTransId="{B903A1DE-ACDC-4885-9EBD-F361E3219A8A}"/>
    <dgm:cxn modelId="{EDD6258E-CA17-4544-9D84-1EAA72BE908C}" type="presOf" srcId="{237F3CC9-1620-42E6-9BA0-29B306E204F7}" destId="{2B12C632-06D5-4EAE-B4B4-0FB824460F93}" srcOrd="0" destOrd="0" presId="urn:microsoft.com/office/officeart/2005/8/layout/hList7"/>
    <dgm:cxn modelId="{B0326487-2B1E-40A0-BA9C-5C025214FE98}" type="presOf" srcId="{237F3CC9-1620-42E6-9BA0-29B306E204F7}" destId="{B4032629-34C9-4DFF-ABCC-EB74DCAADEEB}" srcOrd="1" destOrd="0" presId="urn:microsoft.com/office/officeart/2005/8/layout/hList7"/>
    <dgm:cxn modelId="{FE350327-54FB-4667-B35B-B2A1721A36CF}" type="presOf" srcId="{DA9F1FEA-8276-4A5A-B5B6-AC47696E6C71}" destId="{CBC0487E-8A32-4852-A37F-B74233AAD760}" srcOrd="0" destOrd="0" presId="urn:microsoft.com/office/officeart/2005/8/layout/hList7"/>
    <dgm:cxn modelId="{1F2CC96D-C8E2-443E-8D30-FB141155290F}" srcId="{DA9F1FEA-8276-4A5A-B5B6-AC47696E6C71}" destId="{237F3CC9-1620-42E6-9BA0-29B306E204F7}" srcOrd="0" destOrd="0" parTransId="{B1A56AA4-6B73-4EC1-B183-3D912710378B}" sibTransId="{80DAEA7B-844E-4823-B429-016D61AB6C31}"/>
    <dgm:cxn modelId="{2F0ED5FE-E340-4B52-B2AC-3AA106FCCFEC}" type="presOf" srcId="{5294D211-D406-4896-9194-6579DA1B1262}" destId="{B2B5AB62-6CAC-451F-ABD5-41378F2C1599}" srcOrd="0" destOrd="2" presId="urn:microsoft.com/office/officeart/2005/8/layout/hList7"/>
    <dgm:cxn modelId="{6555F1F3-9E55-4217-9BCB-C82C725C3395}" type="presOf" srcId="{DE77B7ED-2C69-41C6-87DE-5496F991FF51}" destId="{B4032629-34C9-4DFF-ABCC-EB74DCAADEEB}" srcOrd="1" destOrd="2" presId="urn:microsoft.com/office/officeart/2005/8/layout/hList7"/>
    <dgm:cxn modelId="{411C1BE6-5822-47E4-BF7E-303E18D1EDCF}" type="presOf" srcId="{5294D211-D406-4896-9194-6579DA1B1262}" destId="{AAADD6B4-8FA3-4456-A81A-FCE89C5D1096}" srcOrd="1" destOrd="2" presId="urn:microsoft.com/office/officeart/2005/8/layout/hList7"/>
    <dgm:cxn modelId="{4220C88A-BC88-4009-9D0D-562F1CFFCB90}" type="presOf" srcId="{45007349-F212-4AE7-B174-19BEE3C08229}" destId="{B2B5AB62-6CAC-451F-ABD5-41378F2C1599}" srcOrd="0" destOrd="0" presId="urn:microsoft.com/office/officeart/2005/8/layout/hList7"/>
    <dgm:cxn modelId="{E0C2CBF9-FED2-4798-AB08-C508B086C80A}" type="presOf" srcId="{45380D71-C95F-4E5A-85DE-6A92A22EAEE1}" destId="{B4032629-34C9-4DFF-ABCC-EB74DCAADEEB}" srcOrd="1" destOrd="1" presId="urn:microsoft.com/office/officeart/2005/8/layout/hList7"/>
    <dgm:cxn modelId="{E11D0200-B13D-43AA-A0D9-AE9276DAFEE5}" srcId="{237F3CC9-1620-42E6-9BA0-29B306E204F7}" destId="{DE77B7ED-2C69-41C6-87DE-5496F991FF51}" srcOrd="1" destOrd="0" parTransId="{9BE81431-6AE5-4957-9251-6AD0770036A5}" sibTransId="{5736FEF7-A65A-4866-886A-229986FD86D4}"/>
    <dgm:cxn modelId="{EB61E6BB-E21A-4523-9FCF-B2DEF427E582}" type="presOf" srcId="{80DAEA7B-844E-4823-B429-016D61AB6C31}" destId="{FCDAC5D5-42EE-46B6-8B65-9870251385D6}" srcOrd="0" destOrd="0" presId="urn:microsoft.com/office/officeart/2005/8/layout/hList7"/>
    <dgm:cxn modelId="{6468DB59-B0B2-4FF3-B8BB-F37F17F66874}" type="presOf" srcId="{EAC7CC77-08BE-43E0-A2CC-C6A3D393A09D}" destId="{B2B5AB62-6CAC-451F-ABD5-41378F2C1599}" srcOrd="0" destOrd="1" presId="urn:microsoft.com/office/officeart/2005/8/layout/hList7"/>
    <dgm:cxn modelId="{579CCCAE-509D-4E3D-B8EA-9C15FEB7FE62}" type="presParOf" srcId="{CBC0487E-8A32-4852-A37F-B74233AAD760}" destId="{50E65D15-731E-4045-860A-202E2DACE89B}" srcOrd="0" destOrd="0" presId="urn:microsoft.com/office/officeart/2005/8/layout/hList7"/>
    <dgm:cxn modelId="{A9BE7D23-A84B-4A14-A19B-E10627F2AA61}" type="presParOf" srcId="{CBC0487E-8A32-4852-A37F-B74233AAD760}" destId="{60A95D95-DB4E-4D1D-84C7-31D45B6B18CD}" srcOrd="1" destOrd="0" presId="urn:microsoft.com/office/officeart/2005/8/layout/hList7"/>
    <dgm:cxn modelId="{F3D3DE1A-D85C-4C5B-82ED-9A538D56CB55}" type="presParOf" srcId="{60A95D95-DB4E-4D1D-84C7-31D45B6B18CD}" destId="{85859372-C435-4B65-A370-1D0B0E76A0F4}" srcOrd="0" destOrd="0" presId="urn:microsoft.com/office/officeart/2005/8/layout/hList7"/>
    <dgm:cxn modelId="{7AFF71C8-083D-40D1-AB44-0F9CDB3B612C}" type="presParOf" srcId="{85859372-C435-4B65-A370-1D0B0E76A0F4}" destId="{2B12C632-06D5-4EAE-B4B4-0FB824460F93}" srcOrd="0" destOrd="0" presId="urn:microsoft.com/office/officeart/2005/8/layout/hList7"/>
    <dgm:cxn modelId="{5F8A5FBE-6E4A-4681-A51B-4079E2DC5D6D}" type="presParOf" srcId="{85859372-C435-4B65-A370-1D0B0E76A0F4}" destId="{B4032629-34C9-4DFF-ABCC-EB74DCAADEEB}" srcOrd="1" destOrd="0" presId="urn:microsoft.com/office/officeart/2005/8/layout/hList7"/>
    <dgm:cxn modelId="{BAEB4F41-67D7-450A-83D6-8A15F7310C65}" type="presParOf" srcId="{85859372-C435-4B65-A370-1D0B0E76A0F4}" destId="{1A6647EE-0192-4D25-AB2A-A323EA72BF5D}" srcOrd="2" destOrd="0" presId="urn:microsoft.com/office/officeart/2005/8/layout/hList7"/>
    <dgm:cxn modelId="{9ACE9E09-D24C-40AF-9D4E-743A7113BD3E}" type="presParOf" srcId="{85859372-C435-4B65-A370-1D0B0E76A0F4}" destId="{8EA44DC8-82A2-4DC7-94BB-A980912787C0}" srcOrd="3" destOrd="0" presId="urn:microsoft.com/office/officeart/2005/8/layout/hList7"/>
    <dgm:cxn modelId="{22DA2132-3AA7-4449-AE94-169531AD2328}" type="presParOf" srcId="{60A95D95-DB4E-4D1D-84C7-31D45B6B18CD}" destId="{FCDAC5D5-42EE-46B6-8B65-9870251385D6}" srcOrd="1" destOrd="0" presId="urn:microsoft.com/office/officeart/2005/8/layout/hList7"/>
    <dgm:cxn modelId="{7169C3BF-7FF4-4872-B1BA-238CEDA09E30}" type="presParOf" srcId="{60A95D95-DB4E-4D1D-84C7-31D45B6B18CD}" destId="{17D86FC8-05A2-462F-88C6-A1D2A020011B}" srcOrd="2" destOrd="0" presId="urn:microsoft.com/office/officeart/2005/8/layout/hList7"/>
    <dgm:cxn modelId="{70D3F8A3-4567-4E40-894A-F595AAB5DA60}" type="presParOf" srcId="{17D86FC8-05A2-462F-88C6-A1D2A020011B}" destId="{B2B5AB62-6CAC-451F-ABD5-41378F2C1599}" srcOrd="0" destOrd="0" presId="urn:microsoft.com/office/officeart/2005/8/layout/hList7"/>
    <dgm:cxn modelId="{D34BE558-9819-4B72-BAE0-463C0C4C2794}" type="presParOf" srcId="{17D86FC8-05A2-462F-88C6-A1D2A020011B}" destId="{AAADD6B4-8FA3-4456-A81A-FCE89C5D1096}" srcOrd="1" destOrd="0" presId="urn:microsoft.com/office/officeart/2005/8/layout/hList7"/>
    <dgm:cxn modelId="{510CAAC6-278F-42E3-A666-0381A2FC7913}" type="presParOf" srcId="{17D86FC8-05A2-462F-88C6-A1D2A020011B}" destId="{D385BD1E-E251-466D-88A3-7ED9907C670C}" srcOrd="2" destOrd="0" presId="urn:microsoft.com/office/officeart/2005/8/layout/hList7"/>
    <dgm:cxn modelId="{17014E5B-02DB-437D-99B6-C57F0350CBB8}" type="presParOf" srcId="{17D86FC8-05A2-462F-88C6-A1D2A020011B}" destId="{D3866BAB-F522-47F2-BBB2-7585DE31E27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0782F-DBF8-4BB6-93A6-5935F9AB3AFB}">
      <dsp:nvSpPr>
        <dsp:cNvPr id="0" name=""/>
        <dsp:cNvSpPr/>
      </dsp:nvSpPr>
      <dsp:spPr>
        <a:xfrm>
          <a:off x="0" y="1805"/>
          <a:ext cx="11407487" cy="915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5FD50-083B-4A25-9D5E-A2248206FA3E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8F371-BAD8-43B7-BEB9-FCE9DF985194}">
      <dsp:nvSpPr>
        <dsp:cNvPr id="0" name=""/>
        <dsp:cNvSpPr/>
      </dsp:nvSpPr>
      <dsp:spPr>
        <a:xfrm>
          <a:off x="1057183" y="1805"/>
          <a:ext cx="10350303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Historically, the financial and insurance services sectors are “</a:t>
          </a:r>
          <a:r>
            <a:rPr lang="en-US" sz="2200" b="1" kern="1200" dirty="0"/>
            <a:t>conservative</a:t>
          </a:r>
          <a:r>
            <a:rPr lang="en-US" sz="2200" kern="1200" dirty="0"/>
            <a:t>” (resistant to </a:t>
          </a:r>
          <a:r>
            <a:rPr lang="en-US" sz="2200" kern="1200" dirty="0" smtClean="0"/>
            <a:t>digital transformation and technology </a:t>
          </a:r>
          <a:r>
            <a:rPr lang="en-US" sz="2200" kern="1200" dirty="0"/>
            <a:t>disruptions)</a:t>
          </a:r>
        </a:p>
      </dsp:txBody>
      <dsp:txXfrm>
        <a:off x="1057183" y="1805"/>
        <a:ext cx="10350303" cy="915310"/>
      </dsp:txXfrm>
    </dsp:sp>
    <dsp:sp modelId="{FB2CD5D4-EE1D-49CB-9CF5-C315EAE27B04}">
      <dsp:nvSpPr>
        <dsp:cNvPr id="0" name=""/>
        <dsp:cNvSpPr/>
      </dsp:nvSpPr>
      <dsp:spPr>
        <a:xfrm>
          <a:off x="0" y="1145944"/>
          <a:ext cx="11407487" cy="915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39794-3776-4B96-9828-159E9444F9D6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45D78-B765-44C4-9BB7-F9FCC2221E04}">
      <dsp:nvSpPr>
        <dsp:cNvPr id="0" name=""/>
        <dsp:cNvSpPr/>
      </dsp:nvSpPr>
      <dsp:spPr>
        <a:xfrm>
          <a:off x="1057183" y="1145944"/>
          <a:ext cx="10350303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Digital Technologies are rapidly </a:t>
          </a:r>
          <a:r>
            <a:rPr lang="en-US" sz="2200" b="1" kern="1200" dirty="0"/>
            <a:t>transforming</a:t>
          </a:r>
          <a:r>
            <a:rPr lang="en-US" sz="2200" kern="1200" dirty="0"/>
            <a:t> the financial and insurance services </a:t>
          </a:r>
          <a:r>
            <a:rPr lang="en-US" sz="2200" kern="1200" dirty="0" smtClean="0"/>
            <a:t>industry</a:t>
          </a:r>
          <a:endParaRPr lang="en-US" sz="2200" kern="1200" dirty="0"/>
        </a:p>
      </dsp:txBody>
      <dsp:txXfrm>
        <a:off x="1057183" y="1145944"/>
        <a:ext cx="10350303" cy="915310"/>
      </dsp:txXfrm>
    </dsp:sp>
    <dsp:sp modelId="{92E67B67-B406-44E5-8066-B95698E32937}">
      <dsp:nvSpPr>
        <dsp:cNvPr id="0" name=""/>
        <dsp:cNvSpPr/>
      </dsp:nvSpPr>
      <dsp:spPr>
        <a:xfrm>
          <a:off x="0" y="2290082"/>
          <a:ext cx="11407487" cy="9153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FBED5-1272-43E6-806D-CF1DD8744E73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76C3C-AD38-4718-BEB8-1A9CF0F8E11C}">
      <dsp:nvSpPr>
        <dsp:cNvPr id="0" name=""/>
        <dsp:cNvSpPr/>
      </dsp:nvSpPr>
      <dsp:spPr>
        <a:xfrm>
          <a:off x="1057183" y="2290082"/>
          <a:ext cx="10350303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The vast majority of digital transformation applications for the finance and insurance sectors are </a:t>
          </a:r>
          <a:r>
            <a:rPr lang="en-US" sz="2200" b="1" kern="1200" dirty="0" smtClean="0"/>
            <a:t>data-intensive</a:t>
          </a:r>
          <a:r>
            <a:rPr lang="en-US" sz="2200" kern="1200" dirty="0" smtClean="0"/>
            <a:t> and leverage technologies on </a:t>
          </a:r>
          <a:r>
            <a:rPr lang="en-US" sz="2200" b="1" kern="1200" dirty="0" smtClean="0"/>
            <a:t>fragmented</a:t>
          </a:r>
          <a:r>
            <a:rPr lang="en-US" sz="2200" kern="1200" dirty="0" smtClean="0"/>
            <a:t> data sources</a:t>
          </a:r>
          <a:endParaRPr lang="en-US" sz="2200" kern="1200" dirty="0"/>
        </a:p>
      </dsp:txBody>
      <dsp:txXfrm>
        <a:off x="1057183" y="2290082"/>
        <a:ext cx="10350303" cy="915310"/>
      </dsp:txXfrm>
    </dsp:sp>
    <dsp:sp modelId="{4A9D1199-DBD5-4A8E-A1E0-678D32515D6F}">
      <dsp:nvSpPr>
        <dsp:cNvPr id="0" name=""/>
        <dsp:cNvSpPr/>
      </dsp:nvSpPr>
      <dsp:spPr>
        <a:xfrm>
          <a:off x="0" y="3434221"/>
          <a:ext cx="11407487" cy="9153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22DB1-3A9F-4509-B871-8C0B716FC605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ED452-7A7B-4ACD-A8D9-2AB8CC2DFDA1}">
      <dsp:nvSpPr>
        <dsp:cNvPr id="0" name=""/>
        <dsp:cNvSpPr/>
      </dsp:nvSpPr>
      <dsp:spPr>
        <a:xfrm>
          <a:off x="1057183" y="3434221"/>
          <a:ext cx="10350303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Endless quest for </a:t>
          </a:r>
          <a:r>
            <a:rPr lang="en-US" sz="2200" b="1" kern="1200" dirty="0"/>
            <a:t>cost-effective</a:t>
          </a:r>
          <a:r>
            <a:rPr lang="en-US" sz="2200" kern="1200" dirty="0"/>
            <a:t> applications exploiting Big Data also coming from </a:t>
          </a:r>
          <a:r>
            <a:rPr lang="en-US" sz="2200" kern="1200" dirty="0" err="1"/>
            <a:t>IoT</a:t>
          </a:r>
          <a:r>
            <a:rPr lang="en-US" sz="2200" kern="1200" dirty="0"/>
            <a:t> and Data Lakes</a:t>
          </a:r>
        </a:p>
      </dsp:txBody>
      <dsp:txXfrm>
        <a:off x="1057183" y="3434221"/>
        <a:ext cx="10350303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7FF26-7E4D-4DBC-A0C8-30A7593902B6}">
      <dsp:nvSpPr>
        <dsp:cNvPr id="0" name=""/>
        <dsp:cNvSpPr/>
      </dsp:nvSpPr>
      <dsp:spPr>
        <a:xfrm>
          <a:off x="2387" y="0"/>
          <a:ext cx="3714043" cy="49902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Personalized Retail and Investment Banking Services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KYC &amp; Customer-centric Data Analytics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Personalized Portfolio Management  &amp; “Democratization” of Investment Banking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Smart &amp; Personalized Pocket Assistant for PFM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BFM tools delivering a Smart Business Advise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Personalized Closed-Loop Investment Portfolio Management for Retail Customers</a:t>
          </a:r>
        </a:p>
      </dsp:txBody>
      <dsp:txXfrm>
        <a:off x="2387" y="1996086"/>
        <a:ext cx="3714043" cy="1996086"/>
      </dsp:txXfrm>
    </dsp:sp>
    <dsp:sp modelId="{31F492A5-5304-45A3-8AB0-1192A8E0343C}">
      <dsp:nvSpPr>
        <dsp:cNvPr id="0" name=""/>
        <dsp:cNvSpPr/>
      </dsp:nvSpPr>
      <dsp:spPr>
        <a:xfrm>
          <a:off x="1028538" y="299412"/>
          <a:ext cx="1661741" cy="166174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2F9B8-F505-4C55-BF4C-60A5C3793C50}">
      <dsp:nvSpPr>
        <dsp:cNvPr id="0" name=""/>
        <dsp:cNvSpPr/>
      </dsp:nvSpPr>
      <dsp:spPr>
        <a:xfrm>
          <a:off x="3827852" y="0"/>
          <a:ext cx="3714043" cy="4990215"/>
        </a:xfrm>
        <a:prstGeom prst="roundRect">
          <a:avLst>
            <a:gd name="adj" fmla="val 10000"/>
          </a:avLst>
        </a:prstGeom>
        <a:solidFill>
          <a:schemeClr val="accent2">
            <a:hueOff val="15009"/>
            <a:satOff val="0"/>
            <a:lumOff val="4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Smart, Reliable and Accurate Risk Assessment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Invoices Processing Platform for a more Sustainable Banking Industry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Real-time Risk Assessment in Investment Banking</a:t>
          </a:r>
        </a:p>
      </dsp:txBody>
      <dsp:txXfrm>
        <a:off x="3827852" y="1996086"/>
        <a:ext cx="3714043" cy="1996086"/>
      </dsp:txXfrm>
    </dsp:sp>
    <dsp:sp modelId="{A5E0FA0D-019F-416F-AFC6-FEE0FEC7E5AE}">
      <dsp:nvSpPr>
        <dsp:cNvPr id="0" name=""/>
        <dsp:cNvSpPr/>
      </dsp:nvSpPr>
      <dsp:spPr>
        <a:xfrm>
          <a:off x="4854003" y="299412"/>
          <a:ext cx="1661741" cy="1661741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2B10C-603D-4D41-829B-C3771F4B3449}">
      <dsp:nvSpPr>
        <dsp:cNvPr id="0" name=""/>
        <dsp:cNvSpPr/>
      </dsp:nvSpPr>
      <dsp:spPr>
        <a:xfrm>
          <a:off x="7653317" y="0"/>
          <a:ext cx="3714043" cy="4990215"/>
        </a:xfrm>
        <a:prstGeom prst="roundRect">
          <a:avLst>
            <a:gd name="adj" fmla="val 10000"/>
          </a:avLst>
        </a:prstGeom>
        <a:solidFill>
          <a:schemeClr val="accent2">
            <a:hueOff val="30018"/>
            <a:satOff val="0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Predictive Financial Crime and Fraud Detection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Operation Whitetail  – Avoiding Financial Crime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Platform for Anti Money Laundering Supervision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Analyzing Blockchain Transaction Graphs for Fraudulent Activities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Real-time cybersecurity analytics on Financial Transactions’ </a:t>
          </a:r>
          <a:r>
            <a:rPr lang="en-US" sz="1100" kern="1200" dirty="0" err="1"/>
            <a:t>BigData</a:t>
          </a:r>
          <a:endParaRPr lang="en-US" sz="1100" kern="1200" dirty="0"/>
        </a:p>
      </dsp:txBody>
      <dsp:txXfrm>
        <a:off x="7653317" y="1996086"/>
        <a:ext cx="3714043" cy="1996086"/>
      </dsp:txXfrm>
    </dsp:sp>
    <dsp:sp modelId="{8DF0273E-86F7-4336-857D-F1B5F815CB88}">
      <dsp:nvSpPr>
        <dsp:cNvPr id="0" name=""/>
        <dsp:cNvSpPr/>
      </dsp:nvSpPr>
      <dsp:spPr>
        <a:xfrm>
          <a:off x="8679468" y="299412"/>
          <a:ext cx="1661741" cy="1661741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34108-20B1-404E-84C9-04ABEEC4EC52}">
      <dsp:nvSpPr>
        <dsp:cNvPr id="0" name=""/>
        <dsp:cNvSpPr/>
      </dsp:nvSpPr>
      <dsp:spPr>
        <a:xfrm>
          <a:off x="454789" y="3992172"/>
          <a:ext cx="10460168" cy="74853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2C632-06D5-4EAE-B4B4-0FB824460F93}">
      <dsp:nvSpPr>
        <dsp:cNvPr id="0" name=""/>
        <dsp:cNvSpPr/>
      </dsp:nvSpPr>
      <dsp:spPr>
        <a:xfrm>
          <a:off x="4722" y="0"/>
          <a:ext cx="5409977" cy="47066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Personalized Usage-Based Insurance Pilots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Personalized insurance products based on IoT connected vehicles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Real World Data for Novel Health-Insurance products</a:t>
          </a:r>
        </a:p>
      </dsp:txBody>
      <dsp:txXfrm>
        <a:off x="4722" y="1882670"/>
        <a:ext cx="5409977" cy="1882670"/>
      </dsp:txXfrm>
    </dsp:sp>
    <dsp:sp modelId="{8EA44DC8-82A2-4DC7-94BB-A980912787C0}">
      <dsp:nvSpPr>
        <dsp:cNvPr id="0" name=""/>
        <dsp:cNvSpPr/>
      </dsp:nvSpPr>
      <dsp:spPr>
        <a:xfrm>
          <a:off x="1926050" y="282400"/>
          <a:ext cx="1567323" cy="156732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5AB62-6CAC-451F-ABD5-41378F2C1599}">
      <dsp:nvSpPr>
        <dsp:cNvPr id="0" name=""/>
        <dsp:cNvSpPr/>
      </dsp:nvSpPr>
      <dsp:spPr>
        <a:xfrm>
          <a:off x="5577000" y="0"/>
          <a:ext cx="5409977" cy="4706677"/>
        </a:xfrm>
        <a:prstGeom prst="roundRect">
          <a:avLst>
            <a:gd name="adj" fmla="val 10000"/>
          </a:avLst>
        </a:prstGeom>
        <a:solidFill>
          <a:schemeClr val="accent2">
            <a:hueOff val="30018"/>
            <a:satOff val="0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Configurable and Personalized Insurance Products for SMEs and Agro-Insurance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Alternative/automated insurance risk selection - product recommendation for SME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Big Data and IoT for the Agricultural Insurance Industry</a:t>
          </a:r>
        </a:p>
      </dsp:txBody>
      <dsp:txXfrm>
        <a:off x="5577000" y="1882670"/>
        <a:ext cx="5409977" cy="1882670"/>
      </dsp:txXfrm>
    </dsp:sp>
    <dsp:sp modelId="{D3866BAB-F522-47F2-BBB2-7585DE31E27E}">
      <dsp:nvSpPr>
        <dsp:cNvPr id="0" name=""/>
        <dsp:cNvSpPr/>
      </dsp:nvSpPr>
      <dsp:spPr>
        <a:xfrm>
          <a:off x="7498327" y="282400"/>
          <a:ext cx="1567323" cy="156732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65D15-731E-4045-860A-202E2DACE89B}">
      <dsp:nvSpPr>
        <dsp:cNvPr id="0" name=""/>
        <dsp:cNvSpPr/>
      </dsp:nvSpPr>
      <dsp:spPr>
        <a:xfrm>
          <a:off x="439668" y="3765341"/>
          <a:ext cx="10112364" cy="70600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01A-599B-4643-83B5-9B39D8E1A913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215FF-EA00-460F-94A3-D1D7FDC72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8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.xml"/><Relationship Id="rId7" Type="http://schemas.openxmlformats.org/officeDocument/2006/relationships/image" Target="../media/image4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.xml"/><Relationship Id="rId9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16183F5-B8A3-4FCC-8DC3-2ECF9C869ED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" y="3"/>
            <a:ext cx="211667" cy="21166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5867" b="1" i="0" baseline="0" dirty="0">
              <a:solidFill>
                <a:schemeClr val="tx1"/>
              </a:solidFill>
              <a:latin typeface="Arial" panose="020B0604020202020204" pitchFamily="34" charset="0"/>
              <a:ea typeface="Genev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8" name="Picture 96"/>
          <p:cNvPicPr>
            <a:picLocks noChangeAspect="1" noChangeArrowheads="1"/>
          </p:cNvPicPr>
          <p:nvPr userDrawn="1"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081" t="20315" r="71" b="26026"/>
          <a:stretch/>
        </p:blipFill>
        <p:spPr bwMode="auto">
          <a:xfrm>
            <a:off x="1" y="688709"/>
            <a:ext cx="12201307" cy="5733033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10216" y="5550030"/>
            <a:ext cx="9582149" cy="359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Author, date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 bwMode="gray">
          <a:xfrm>
            <a:off x="1310179" y="3175987"/>
            <a:ext cx="9580951" cy="74039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5867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presentation</a:t>
            </a:r>
          </a:p>
        </p:txBody>
      </p:sp>
      <p:sp>
        <p:nvSpPr>
          <p:cNvPr id="20" name="Datumsplatzhalter 28"/>
          <p:cNvSpPr>
            <a:spLocks noGrp="1"/>
          </p:cNvSpPr>
          <p:nvPr>
            <p:ph type="dt" sz="half" idx="2"/>
          </p:nvPr>
        </p:nvSpPr>
        <p:spPr>
          <a:xfrm>
            <a:off x="9060940" y="6628800"/>
            <a:ext cx="4905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 algn="l">
              <a:defRPr lang="de-DE" sz="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32"/>
            <a:fld id="{F083F41A-041A-4006-B4DB-57C47C38AE86}" type="datetime1">
              <a:rPr lang="en-GB" smtClean="0"/>
              <a:pPr defTabSz="914332"/>
              <a:t>11/05/2020</a:t>
            </a:fld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4036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2">
            <a:extLst>
              <a:ext uri="{FF2B5EF4-FFF2-40B4-BE49-F238E27FC236}">
                <a16:creationId xmlns:a16="http://schemas.microsoft.com/office/drawing/2014/main" id="{55E67CD1-BDEF-463A-B4CF-FBA9CA1FFE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291" y="588435"/>
            <a:ext cx="11503741" cy="5805387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 picture from </a:t>
            </a:r>
            <a:r>
              <a:rPr lang="en-US" dirty="0" err="1"/>
              <a:t>imagepack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10216" y="5550028"/>
            <a:ext cx="9582149" cy="388656"/>
          </a:xfrm>
        </p:spPr>
        <p:txBody>
          <a:bodyPr/>
          <a:lstStyle>
            <a:lvl1pPr marL="0" indent="0">
              <a:buNone/>
              <a:defRPr sz="1867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Author, date</a:t>
            </a:r>
          </a:p>
        </p:txBody>
      </p:sp>
      <p:sp>
        <p:nvSpPr>
          <p:cNvPr id="8" name="Titel 10"/>
          <p:cNvSpPr>
            <a:spLocks noGrp="1"/>
          </p:cNvSpPr>
          <p:nvPr>
            <p:ph type="title" hasCustomPrompt="1"/>
          </p:nvPr>
        </p:nvSpPr>
        <p:spPr bwMode="gray">
          <a:xfrm>
            <a:off x="1310179" y="3175986"/>
            <a:ext cx="9580951" cy="74039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5867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presentation</a:t>
            </a:r>
          </a:p>
        </p:txBody>
      </p:sp>
      <p:sp>
        <p:nvSpPr>
          <p:cNvPr id="11" name="Datumsplatzhalter 28"/>
          <p:cNvSpPr>
            <a:spLocks noGrp="1"/>
          </p:cNvSpPr>
          <p:nvPr>
            <p:ph type="dt" sz="half" idx="2"/>
          </p:nvPr>
        </p:nvSpPr>
        <p:spPr>
          <a:xfrm>
            <a:off x="9060940" y="6628800"/>
            <a:ext cx="4905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 algn="l">
              <a:defRPr lang="de-DE" sz="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32"/>
            <a:fld id="{F083F41A-041A-4006-B4DB-57C47C38AE86}" type="datetime1">
              <a:rPr lang="en-GB" smtClean="0"/>
              <a:pPr defTabSz="914332"/>
              <a:t>11/05/2020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79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10216" y="5550028"/>
            <a:ext cx="9582149" cy="388656"/>
          </a:xfrm>
        </p:spPr>
        <p:txBody>
          <a:bodyPr/>
          <a:lstStyle>
            <a:lvl1pPr marL="0" indent="0">
              <a:buNone/>
              <a:defRPr sz="18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Author, date</a:t>
            </a:r>
          </a:p>
        </p:txBody>
      </p:sp>
      <p:sp>
        <p:nvSpPr>
          <p:cNvPr id="11" name="Titel 10"/>
          <p:cNvSpPr txBox="1">
            <a:spLocks/>
          </p:cNvSpPr>
          <p:nvPr userDrawn="1"/>
        </p:nvSpPr>
        <p:spPr bwMode="gray">
          <a:xfrm>
            <a:off x="1310179" y="3175987"/>
            <a:ext cx="9580951" cy="74039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867" dirty="0">
                <a:solidFill>
                  <a:schemeClr val="tx1"/>
                </a:solidFill>
              </a:rPr>
              <a:t>Title of the presentation</a:t>
            </a:r>
          </a:p>
        </p:txBody>
      </p:sp>
      <p:sp>
        <p:nvSpPr>
          <p:cNvPr id="13" name="Datumsplatzhalter 28"/>
          <p:cNvSpPr>
            <a:spLocks noGrp="1"/>
          </p:cNvSpPr>
          <p:nvPr>
            <p:ph type="dt" sz="half" idx="2"/>
          </p:nvPr>
        </p:nvSpPr>
        <p:spPr>
          <a:xfrm>
            <a:off x="9060940" y="6628800"/>
            <a:ext cx="4905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 algn="l">
              <a:defRPr lang="de-DE" sz="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32"/>
            <a:fld id="{F083F41A-041A-4006-B4DB-57C47C38AE86}" type="datetime1">
              <a:rPr lang="en-GB" smtClean="0"/>
              <a:pPr defTabSz="914332"/>
              <a:t>11/05/2020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54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303867" y="1825625"/>
            <a:ext cx="9575223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elplatzhalter 31"/>
          <p:cNvSpPr>
            <a:spLocks noGrp="1"/>
          </p:cNvSpPr>
          <p:nvPr>
            <p:ph type="title"/>
          </p:nvPr>
        </p:nvSpPr>
        <p:spPr>
          <a:xfrm>
            <a:off x="1304137" y="840318"/>
            <a:ext cx="9580951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dirty="0"/>
              <a:t>Headline</a:t>
            </a:r>
          </a:p>
        </p:txBody>
      </p:sp>
      <p:sp>
        <p:nvSpPr>
          <p:cNvPr id="13" name="Datumsplatzhalter 28"/>
          <p:cNvSpPr>
            <a:spLocks noGrp="1"/>
          </p:cNvSpPr>
          <p:nvPr>
            <p:ph type="dt" sz="half" idx="2"/>
          </p:nvPr>
        </p:nvSpPr>
        <p:spPr>
          <a:xfrm>
            <a:off x="9060940" y="6628800"/>
            <a:ext cx="4905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 algn="l">
              <a:defRPr lang="de-DE" sz="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32"/>
            <a:fld id="{F083F41A-041A-4006-B4DB-57C47C38AE86}" type="datetime1">
              <a:rPr lang="en-GB" smtClean="0"/>
              <a:pPr defTabSz="914332"/>
              <a:t>11/05/2020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76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F083F41A-041A-4006-B4DB-57C47C38AE86}" type="datetime1">
              <a:rPr lang="en-GB" smtClean="0"/>
              <a:pPr defTabSz="914377"/>
              <a:t>11/05/2020</a:t>
            </a:fld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303867" y="1825625"/>
            <a:ext cx="9575223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38179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1295368" indent="-38099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752556" indent="-38099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209745" indent="-38099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55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8"/>
          <p:cNvSpPr>
            <a:spLocks noGrp="1"/>
          </p:cNvSpPr>
          <p:nvPr>
            <p:ph type="dt" sz="half" idx="2"/>
          </p:nvPr>
        </p:nvSpPr>
        <p:spPr>
          <a:xfrm>
            <a:off x="9060940" y="6628800"/>
            <a:ext cx="4905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 algn="l">
              <a:defRPr lang="de-DE" sz="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32"/>
            <a:fld id="{F083F41A-041A-4006-B4DB-57C47C38AE86}" type="datetime1">
              <a:rPr lang="en-GB" smtClean="0"/>
              <a:pPr defTabSz="914332"/>
              <a:t>11/05/2020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40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"/>
          <p:cNvSpPr/>
          <p:nvPr userDrawn="1"/>
        </p:nvSpPr>
        <p:spPr>
          <a:xfrm>
            <a:off x="851651" y="953730"/>
            <a:ext cx="1058333" cy="505608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vert="vert270" lIns="144000" tIns="144000" rIns="144000" bIns="144000" rtlCol="0" anchor="ctr">
            <a:noAutofit/>
          </a:bodyPr>
          <a:lstStyle/>
          <a:p>
            <a:pPr marR="0" lvl="0" indent="0" algn="ctr" defTabSz="914377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en-GB" sz="4000" b="1" cap="none" baseline="0" dirty="0">
                <a:solidFill>
                  <a:schemeClr val="bg1"/>
                </a:solidFill>
                <a:ea typeface="Geneva" pitchFamily="-128" charset="-128"/>
              </a:rPr>
              <a:t>Agenda</a:t>
            </a:r>
          </a:p>
        </p:txBody>
      </p:sp>
      <p:sp>
        <p:nvSpPr>
          <p:cNvPr id="10" name="Datumsplatzhalter 28"/>
          <p:cNvSpPr>
            <a:spLocks noGrp="1"/>
          </p:cNvSpPr>
          <p:nvPr>
            <p:ph type="dt" sz="half" idx="2"/>
          </p:nvPr>
        </p:nvSpPr>
        <p:spPr>
          <a:xfrm>
            <a:off x="9060940" y="6628800"/>
            <a:ext cx="4905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 algn="l">
              <a:defRPr lang="de-DE" sz="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32"/>
            <a:fld id="{F083F41A-041A-4006-B4DB-57C47C38AE86}" type="datetime1">
              <a:rPr lang="en-GB" smtClean="0"/>
              <a:pPr defTabSz="914332"/>
              <a:t>11/05/2020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42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2">
            <a:extLst>
              <a:ext uri="{FF2B5EF4-FFF2-40B4-BE49-F238E27FC236}">
                <a16:creationId xmlns:a16="http://schemas.microsoft.com/office/drawing/2014/main" id="{55E67CD1-BDEF-463A-B4CF-FBA9CA1FFE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291" y="588435"/>
            <a:ext cx="11503741" cy="5805387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 picture from </a:t>
            </a:r>
            <a:r>
              <a:rPr lang="en-US" dirty="0" err="1"/>
              <a:t>imagepack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10216" y="5550028"/>
            <a:ext cx="9582149" cy="388656"/>
          </a:xfrm>
        </p:spPr>
        <p:txBody>
          <a:bodyPr/>
          <a:lstStyle>
            <a:lvl1pPr marL="0" indent="0">
              <a:buNone/>
              <a:defRPr sz="1867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Author, date</a:t>
            </a:r>
          </a:p>
        </p:txBody>
      </p:sp>
      <p:sp>
        <p:nvSpPr>
          <p:cNvPr id="8" name="Titel 10"/>
          <p:cNvSpPr>
            <a:spLocks noGrp="1"/>
          </p:cNvSpPr>
          <p:nvPr>
            <p:ph type="title" hasCustomPrompt="1"/>
          </p:nvPr>
        </p:nvSpPr>
        <p:spPr bwMode="gray">
          <a:xfrm>
            <a:off x="1310179" y="3377902"/>
            <a:ext cx="9580951" cy="53848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4267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you!</a:t>
            </a:r>
          </a:p>
        </p:txBody>
      </p:sp>
      <p:sp>
        <p:nvSpPr>
          <p:cNvPr id="10" name="Datumsplatzhalter 28"/>
          <p:cNvSpPr>
            <a:spLocks noGrp="1"/>
          </p:cNvSpPr>
          <p:nvPr>
            <p:ph type="dt" sz="half" idx="2"/>
          </p:nvPr>
        </p:nvSpPr>
        <p:spPr>
          <a:xfrm>
            <a:off x="9060940" y="6628800"/>
            <a:ext cx="4905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 algn="l">
              <a:defRPr lang="de-DE" sz="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32"/>
            <a:fld id="{F083F41A-041A-4006-B4DB-57C47C38AE86}" type="datetime1">
              <a:rPr lang="en-GB" smtClean="0"/>
              <a:pPr defTabSz="914332"/>
              <a:t>11/05/2020</a:t>
            </a:fld>
            <a:endParaRPr lang="en-GB" dirty="0"/>
          </a:p>
        </p:txBody>
      </p:sp>
      <p:sp>
        <p:nvSpPr>
          <p:cNvPr id="11" name="Titel 10"/>
          <p:cNvSpPr txBox="1">
            <a:spLocks/>
          </p:cNvSpPr>
          <p:nvPr userDrawn="1"/>
        </p:nvSpPr>
        <p:spPr bwMode="gray">
          <a:xfrm>
            <a:off x="1354686" y="4353985"/>
            <a:ext cx="9580951" cy="53848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267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95493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7" y="1825625"/>
            <a:ext cx="9575223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feld 26"/>
          <p:cNvSpPr txBox="1">
            <a:spLocks noChangeArrowheads="1"/>
          </p:cNvSpPr>
          <p:nvPr userDrawn="1"/>
        </p:nvSpPr>
        <p:spPr bwMode="gray">
          <a:xfrm>
            <a:off x="10755124" y="6634513"/>
            <a:ext cx="13785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defTabSz="914377"/>
            <a:fld id="{7D6EB20D-04D2-4A2D-94DA-2F197CC5CE85}" type="slidenum">
              <a:rPr lang="en-GB" sz="800" b="1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l" defTabSz="914377"/>
              <a:t>‹#›</a:t>
            </a:fld>
            <a:endParaRPr lang="en-GB" sz="8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860" y="6593836"/>
            <a:ext cx="304529" cy="2030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867" y="6523473"/>
            <a:ext cx="436429" cy="29653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774033" y="6632713"/>
            <a:ext cx="62623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project has received funding from the European Union’s horizon 2020 research and innovation programme under grant agreement no 856632</a:t>
            </a:r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atumsplatzhalter 28"/>
          <p:cNvSpPr>
            <a:spLocks noGrp="1"/>
          </p:cNvSpPr>
          <p:nvPr>
            <p:ph type="dt" sz="half" idx="2"/>
          </p:nvPr>
        </p:nvSpPr>
        <p:spPr>
          <a:xfrm>
            <a:off x="9060936" y="6628797"/>
            <a:ext cx="4905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 algn="l">
              <a:defRPr lang="de-DE" sz="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7"/>
            <a:fld id="{F083F41A-041A-4006-B4DB-57C47C38AE86}" type="datetime1">
              <a:rPr lang="en-GB" smtClean="0"/>
              <a:pPr defTabSz="914377"/>
              <a:t>11/05/2020</a:t>
            </a:fld>
            <a:endParaRPr lang="en-GB" dirty="0"/>
          </a:p>
        </p:txBody>
      </p:sp>
      <p:sp>
        <p:nvSpPr>
          <p:cNvPr id="18" name="Textfeld 63"/>
          <p:cNvSpPr txBox="1">
            <a:spLocks/>
          </p:cNvSpPr>
          <p:nvPr userDrawn="1"/>
        </p:nvSpPr>
        <p:spPr>
          <a:xfrm>
            <a:off x="499049" y="304147"/>
            <a:ext cx="3299361" cy="147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67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Flagship</a:t>
            </a:r>
            <a:r>
              <a:rPr lang="it-IT" sz="1067" b="1" baseline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initiative for Big Data in Finance and Insurance</a:t>
            </a:r>
            <a:endParaRPr lang="en-GB" sz="1067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itelplatzhalter 31"/>
          <p:cNvSpPr>
            <a:spLocks noGrp="1"/>
          </p:cNvSpPr>
          <p:nvPr>
            <p:ph type="title"/>
          </p:nvPr>
        </p:nvSpPr>
        <p:spPr>
          <a:xfrm>
            <a:off x="1304137" y="840318"/>
            <a:ext cx="9580951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dirty="0"/>
              <a:t>Headline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602" y="159177"/>
            <a:ext cx="2213553" cy="2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4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6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vittorio.monferrino@gft.com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531" y="976209"/>
            <a:ext cx="10509792" cy="847604"/>
          </a:xfrm>
        </p:spPr>
        <p:txBody>
          <a:bodyPr/>
          <a:lstStyle/>
          <a:p>
            <a:pPr algn="ctr"/>
            <a:r>
              <a:rPr lang="en-GB" sz="3400" dirty="0" err="1"/>
              <a:t>FinTech</a:t>
            </a:r>
            <a:r>
              <a:rPr lang="en-GB" sz="3400" dirty="0"/>
              <a:t> and </a:t>
            </a:r>
            <a:r>
              <a:rPr lang="en-GB" sz="3400" dirty="0" err="1"/>
              <a:t>InsuranceTech</a:t>
            </a:r>
            <a:r>
              <a:rPr lang="en-GB" sz="3400" dirty="0"/>
              <a:t> case studies digitally transforming Europe’s future with </a:t>
            </a:r>
            <a:r>
              <a:rPr lang="en-GB" sz="3400" dirty="0" err="1"/>
              <a:t>BigData</a:t>
            </a:r>
            <a:r>
              <a:rPr lang="en-GB" sz="3400" dirty="0"/>
              <a:t> &amp; AI driven innovation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10216" y="5550029"/>
            <a:ext cx="9582149" cy="877147"/>
          </a:xfrm>
        </p:spPr>
        <p:txBody>
          <a:bodyPr>
            <a:normAutofit/>
          </a:bodyPr>
          <a:lstStyle/>
          <a:p>
            <a:r>
              <a:rPr lang="it-IT" dirty="0" smtClean="0"/>
              <a:t>Vittorio Monferrino, </a:t>
            </a:r>
            <a:r>
              <a:rPr lang="it-IT" dirty="0" smtClean="0"/>
              <a:t>GFT </a:t>
            </a:r>
          </a:p>
          <a:p>
            <a:r>
              <a:rPr lang="it-IT" dirty="0" smtClean="0"/>
              <a:t>&lt;</a:t>
            </a:r>
            <a:r>
              <a:rPr lang="it-IT" dirty="0" smtClean="0"/>
              <a:t>vittorio.monferrino@gft.com&gt; </a:t>
            </a:r>
            <a:endParaRPr lang="en-GB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gray">
          <a:xfrm>
            <a:off x="2404205" y="3502643"/>
            <a:ext cx="7394169" cy="75713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67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 smtClean="0"/>
              <a:t>The INFINITECH Project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526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322" y="742383"/>
            <a:ext cx="9903537" cy="517001"/>
          </a:xfrm>
        </p:spPr>
        <p:txBody>
          <a:bodyPr/>
          <a:lstStyle/>
          <a:p>
            <a:r>
              <a:rPr lang="it-IT" sz="3733" dirty="0"/>
              <a:t>INFINITECH Testbeds &amp; Sandboxes</a:t>
            </a:r>
            <a:endParaRPr lang="en-GB" sz="3733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027" y="1959624"/>
            <a:ext cx="3984815" cy="4254579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6" idx="2"/>
            <a:endCxn id="9" idx="0"/>
          </p:cNvCxnSpPr>
          <p:nvPr/>
        </p:nvCxnSpPr>
        <p:spPr bwMode="gray">
          <a:xfrm>
            <a:off x="11008737" y="2502437"/>
            <a:ext cx="4200" cy="312461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0123405" y="1776419"/>
            <a:ext cx="1770665" cy="726019"/>
          </a:xfrm>
          <a:prstGeom prst="round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INFINTECH technological building blocks 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123405" y="3679299"/>
            <a:ext cx="1770665" cy="726019"/>
          </a:xfrm>
          <a:prstGeom prst="round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assets 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127606" y="4570557"/>
            <a:ext cx="1770665" cy="726019"/>
          </a:xfrm>
          <a:prstGeom prst="round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Regulatory Compliance Tools 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127605" y="5627056"/>
            <a:ext cx="1770665" cy="726019"/>
          </a:xfrm>
          <a:prstGeom prst="round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ML/DL algorithms 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127606" y="2738467"/>
            <a:ext cx="1770665" cy="726019"/>
          </a:xfrm>
          <a:prstGeom prst="round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API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85" y="2714043"/>
            <a:ext cx="5220751" cy="258253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119192" y="785545"/>
            <a:ext cx="2468880" cy="4876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stCxn id="11" idx="0"/>
            <a:endCxn id="4" idx="0"/>
          </p:cNvCxnSpPr>
          <p:nvPr/>
        </p:nvCxnSpPr>
        <p:spPr>
          <a:xfrm flipV="1">
            <a:off x="2838261" y="1959624"/>
            <a:ext cx="5008175" cy="7544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  <a:endCxn id="4" idx="2"/>
          </p:cNvCxnSpPr>
          <p:nvPr/>
        </p:nvCxnSpPr>
        <p:spPr>
          <a:xfrm>
            <a:off x="2838261" y="5296576"/>
            <a:ext cx="5008175" cy="917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0"/>
          </p:cNvCxnSpPr>
          <p:nvPr/>
        </p:nvCxnSpPr>
        <p:spPr>
          <a:xfrm flipV="1">
            <a:off x="7846435" y="1799965"/>
            <a:ext cx="2337751" cy="1596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</p:cNvCxnSpPr>
          <p:nvPr/>
        </p:nvCxnSpPr>
        <p:spPr>
          <a:xfrm>
            <a:off x="7846435" y="6214203"/>
            <a:ext cx="2337751" cy="138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08981" y="5222630"/>
            <a:ext cx="9582149" cy="861647"/>
          </a:xfrm>
        </p:spPr>
        <p:txBody>
          <a:bodyPr>
            <a:normAutofit/>
          </a:bodyPr>
          <a:lstStyle/>
          <a:p>
            <a:r>
              <a:rPr lang="it-IT" dirty="0" smtClean="0"/>
              <a:t>Vittorio Monferrino </a:t>
            </a:r>
            <a:r>
              <a:rPr lang="it-IT" dirty="0" smtClean="0">
                <a:hlinkClick r:id="rId2"/>
              </a:rPr>
              <a:t>vittorio.monferrino@gft.com</a:t>
            </a:r>
            <a:endParaRPr lang="it-IT" dirty="0" smtClean="0"/>
          </a:p>
          <a:p>
            <a:r>
              <a:rPr lang="it-IT" dirty="0" smtClean="0"/>
              <a:t>14th May 2020, BDV PPP webinars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Thank you for the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6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5">
            <a:extLst>
              <a:ext uri="{FF2B5EF4-FFF2-40B4-BE49-F238E27FC236}">
                <a16:creationId xmlns:a16="http://schemas.microsoft.com/office/drawing/2014/main" id="{25E0C09D-A9FB-4135-848E-5098A4409C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224991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304137" y="840318"/>
            <a:ext cx="9580951" cy="664797"/>
          </a:xfrm>
        </p:spPr>
        <p:txBody>
          <a:bodyPr/>
          <a:lstStyle/>
          <a:p>
            <a:r>
              <a:rPr lang="it-IT" dirty="0" smtClean="0"/>
              <a:t>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41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09864" y="4866700"/>
            <a:ext cx="10028696" cy="1402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Tailored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BigData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Sandboxes and Testbeds for Smart, Autonomous and Personalized Services in the European Finance and Insurance Services Ecosystem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88913" y="1713465"/>
            <a:ext cx="8683736" cy="4351339"/>
          </a:xfrm>
        </p:spPr>
        <p:txBody>
          <a:bodyPr>
            <a:normAutofit/>
          </a:bodyPr>
          <a:lstStyle/>
          <a:p>
            <a:pPr algn="ctr"/>
            <a:r>
              <a:rPr lang="en-US" sz="2667" dirty="0"/>
              <a:t>H2020 Program Grant</a:t>
            </a:r>
          </a:p>
          <a:p>
            <a:pPr algn="ctr"/>
            <a:r>
              <a:rPr lang="en-US" sz="2667" dirty="0"/>
              <a:t>Innovation Action</a:t>
            </a:r>
          </a:p>
          <a:p>
            <a:pPr algn="ctr"/>
            <a:r>
              <a:rPr lang="en-US" sz="2667" dirty="0"/>
              <a:t>Project Budget: 21.080.482 €</a:t>
            </a:r>
          </a:p>
          <a:p>
            <a:pPr algn="ctr"/>
            <a:r>
              <a:rPr lang="en-US" sz="2667" dirty="0"/>
              <a:t>EC Grant: 15.870.480 </a:t>
            </a:r>
            <a:r>
              <a:rPr lang="en-US" sz="2400" dirty="0"/>
              <a:t>€</a:t>
            </a:r>
          </a:p>
          <a:p>
            <a:pPr algn="ctr"/>
            <a:r>
              <a:rPr lang="en-US" sz="2667" dirty="0"/>
              <a:t>Timeframe: 01/10/2019-31/12/2022</a:t>
            </a:r>
          </a:p>
          <a:p>
            <a:pPr algn="ctr"/>
            <a:r>
              <a:rPr lang="en-US" sz="2667" dirty="0"/>
              <a:t>47 Participants (Industry, Academia, </a:t>
            </a:r>
            <a:r>
              <a:rPr lang="en-US" sz="2667" dirty="0" err="1"/>
              <a:t>FinTechs</a:t>
            </a:r>
            <a:r>
              <a:rPr lang="en-US" sz="2667" dirty="0"/>
              <a:t>)</a:t>
            </a:r>
          </a:p>
          <a:p>
            <a:pPr marL="126997" indent="0" algn="ctr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233408" y="43481"/>
            <a:ext cx="2852928" cy="715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551" y="582833"/>
            <a:ext cx="6078461" cy="82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6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INFINITECH Vision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908124" y="1680240"/>
            <a:ext cx="2468880" cy="4876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07194" y="1663908"/>
            <a:ext cx="2468880" cy="4876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60284" y="1663908"/>
            <a:ext cx="2468880" cy="4876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Isosceles Triangle 16"/>
          <p:cNvSpPr/>
          <p:nvPr/>
        </p:nvSpPr>
        <p:spPr>
          <a:xfrm rot="10800000">
            <a:off x="907554" y="2231390"/>
            <a:ext cx="10525760" cy="29577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13508" y="2582240"/>
            <a:ext cx="2021535" cy="3615909"/>
            <a:chOff x="2092362" y="2001544"/>
            <a:chExt cx="1516151" cy="2711932"/>
          </a:xfrm>
        </p:grpSpPr>
        <p:sp>
          <p:nvSpPr>
            <p:cNvPr id="7" name="Freeform 6"/>
            <p:cNvSpPr/>
            <p:nvPr/>
          </p:nvSpPr>
          <p:spPr>
            <a:xfrm>
              <a:off x="2092362" y="2001544"/>
              <a:ext cx="1516151" cy="2711932"/>
            </a:xfrm>
            <a:custGeom>
              <a:avLst/>
              <a:gdLst>
                <a:gd name="connsiteX0" fmla="*/ 0 w 1516151"/>
                <a:gd name="connsiteY0" fmla="*/ 151615 h 2711932"/>
                <a:gd name="connsiteX1" fmla="*/ 151615 w 1516151"/>
                <a:gd name="connsiteY1" fmla="*/ 0 h 2711932"/>
                <a:gd name="connsiteX2" fmla="*/ 1364536 w 1516151"/>
                <a:gd name="connsiteY2" fmla="*/ 0 h 2711932"/>
                <a:gd name="connsiteX3" fmla="*/ 1516151 w 1516151"/>
                <a:gd name="connsiteY3" fmla="*/ 151615 h 2711932"/>
                <a:gd name="connsiteX4" fmla="*/ 1516151 w 1516151"/>
                <a:gd name="connsiteY4" fmla="*/ 2560317 h 2711932"/>
                <a:gd name="connsiteX5" fmla="*/ 1364536 w 1516151"/>
                <a:gd name="connsiteY5" fmla="*/ 2711932 h 2711932"/>
                <a:gd name="connsiteX6" fmla="*/ 151615 w 1516151"/>
                <a:gd name="connsiteY6" fmla="*/ 2711932 h 2711932"/>
                <a:gd name="connsiteX7" fmla="*/ 0 w 1516151"/>
                <a:gd name="connsiteY7" fmla="*/ 2560317 h 2711932"/>
                <a:gd name="connsiteX8" fmla="*/ 0 w 1516151"/>
                <a:gd name="connsiteY8" fmla="*/ 151615 h 271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6151" h="2711932">
                  <a:moveTo>
                    <a:pt x="0" y="151615"/>
                  </a:moveTo>
                  <a:cubicBezTo>
                    <a:pt x="0" y="67880"/>
                    <a:pt x="67880" y="0"/>
                    <a:pt x="151615" y="0"/>
                  </a:cubicBezTo>
                  <a:lnTo>
                    <a:pt x="1364536" y="0"/>
                  </a:lnTo>
                  <a:cubicBezTo>
                    <a:pt x="1448271" y="0"/>
                    <a:pt x="1516151" y="67880"/>
                    <a:pt x="1516151" y="151615"/>
                  </a:cubicBezTo>
                  <a:lnTo>
                    <a:pt x="1516151" y="2560317"/>
                  </a:lnTo>
                  <a:cubicBezTo>
                    <a:pt x="1516151" y="2644052"/>
                    <a:pt x="1448271" y="2711932"/>
                    <a:pt x="1364536" y="2711932"/>
                  </a:cubicBezTo>
                  <a:lnTo>
                    <a:pt x="151615" y="2711932"/>
                  </a:lnTo>
                  <a:cubicBezTo>
                    <a:pt x="67880" y="2711932"/>
                    <a:pt x="0" y="2644052"/>
                    <a:pt x="0" y="2560317"/>
                  </a:cubicBezTo>
                  <a:lnTo>
                    <a:pt x="0" y="151615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2576857" numCol="1" spcCol="1270" anchor="ctr" anchorCtr="0">
              <a:noAutofit/>
            </a:bodyPr>
            <a:lstStyle/>
            <a:p>
              <a:pPr marL="0" marR="0" lvl="0" indent="0" algn="ctr" defTabSz="53338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Novel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Technologies&amp;Tools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53338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digital Finance Innovation &amp; Experimentation based on IoT/BigData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243975" y="3784776"/>
              <a:ext cx="1212921" cy="817684"/>
            </a:xfrm>
            <a:custGeom>
              <a:avLst/>
              <a:gdLst>
                <a:gd name="connsiteX0" fmla="*/ 0 w 1212921"/>
                <a:gd name="connsiteY0" fmla="*/ 81768 h 817684"/>
                <a:gd name="connsiteX1" fmla="*/ 81768 w 1212921"/>
                <a:gd name="connsiteY1" fmla="*/ 0 h 817684"/>
                <a:gd name="connsiteX2" fmla="*/ 1131153 w 1212921"/>
                <a:gd name="connsiteY2" fmla="*/ 0 h 817684"/>
                <a:gd name="connsiteX3" fmla="*/ 1212921 w 1212921"/>
                <a:gd name="connsiteY3" fmla="*/ 81768 h 817684"/>
                <a:gd name="connsiteX4" fmla="*/ 1212921 w 1212921"/>
                <a:gd name="connsiteY4" fmla="*/ 735916 h 817684"/>
                <a:gd name="connsiteX5" fmla="*/ 1131153 w 1212921"/>
                <a:gd name="connsiteY5" fmla="*/ 817684 h 817684"/>
                <a:gd name="connsiteX6" fmla="*/ 81768 w 1212921"/>
                <a:gd name="connsiteY6" fmla="*/ 817684 h 817684"/>
                <a:gd name="connsiteX7" fmla="*/ 0 w 1212921"/>
                <a:gd name="connsiteY7" fmla="*/ 735916 h 817684"/>
                <a:gd name="connsiteX8" fmla="*/ 0 w 1212921"/>
                <a:gd name="connsiteY8" fmla="*/ 81768 h 81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2921" h="817684">
                  <a:moveTo>
                    <a:pt x="0" y="81768"/>
                  </a:moveTo>
                  <a:cubicBezTo>
                    <a:pt x="0" y="36609"/>
                    <a:pt x="36609" y="0"/>
                    <a:pt x="81768" y="0"/>
                  </a:cubicBezTo>
                  <a:lnTo>
                    <a:pt x="1131153" y="0"/>
                  </a:lnTo>
                  <a:cubicBezTo>
                    <a:pt x="1176312" y="0"/>
                    <a:pt x="1212921" y="36609"/>
                    <a:pt x="1212921" y="81768"/>
                  </a:cubicBezTo>
                  <a:lnTo>
                    <a:pt x="1212921" y="735916"/>
                  </a:lnTo>
                  <a:cubicBezTo>
                    <a:pt x="1212921" y="781075"/>
                    <a:pt x="1176312" y="817684"/>
                    <a:pt x="1131153" y="817684"/>
                  </a:cubicBezTo>
                  <a:lnTo>
                    <a:pt x="81768" y="817684"/>
                  </a:lnTo>
                  <a:cubicBezTo>
                    <a:pt x="36609" y="817684"/>
                    <a:pt x="0" y="781075"/>
                    <a:pt x="0" y="735916"/>
                  </a:cubicBezTo>
                  <a:lnTo>
                    <a:pt x="0" y="8176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799" tIns="57332" rIns="65799" bIns="57332" numCol="1" spcCol="1270" anchor="ctr" anchorCtr="0">
              <a:noAutofit/>
            </a:bodyPr>
            <a:lstStyle/>
            <a:p>
              <a:pPr marL="0" marR="0" lvl="0" indent="0" algn="ctr" defTabSz="59265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Flexible RA</a:t>
              </a:r>
              <a:r>
                <a:rPr kumimoji="0" lang="en-US" sz="1333" b="0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to map and deploy pilots, flexibility, interoperability </a:t>
              </a: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43976" y="2841294"/>
              <a:ext cx="1212921" cy="817684"/>
            </a:xfrm>
            <a:custGeom>
              <a:avLst/>
              <a:gdLst>
                <a:gd name="connsiteX0" fmla="*/ 0 w 1212921"/>
                <a:gd name="connsiteY0" fmla="*/ 81768 h 817684"/>
                <a:gd name="connsiteX1" fmla="*/ 81768 w 1212921"/>
                <a:gd name="connsiteY1" fmla="*/ 0 h 817684"/>
                <a:gd name="connsiteX2" fmla="*/ 1131153 w 1212921"/>
                <a:gd name="connsiteY2" fmla="*/ 0 h 817684"/>
                <a:gd name="connsiteX3" fmla="*/ 1212921 w 1212921"/>
                <a:gd name="connsiteY3" fmla="*/ 81768 h 817684"/>
                <a:gd name="connsiteX4" fmla="*/ 1212921 w 1212921"/>
                <a:gd name="connsiteY4" fmla="*/ 735916 h 817684"/>
                <a:gd name="connsiteX5" fmla="*/ 1131153 w 1212921"/>
                <a:gd name="connsiteY5" fmla="*/ 817684 h 817684"/>
                <a:gd name="connsiteX6" fmla="*/ 81768 w 1212921"/>
                <a:gd name="connsiteY6" fmla="*/ 817684 h 817684"/>
                <a:gd name="connsiteX7" fmla="*/ 0 w 1212921"/>
                <a:gd name="connsiteY7" fmla="*/ 735916 h 817684"/>
                <a:gd name="connsiteX8" fmla="*/ 0 w 1212921"/>
                <a:gd name="connsiteY8" fmla="*/ 81768 h 81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2921" h="817684">
                  <a:moveTo>
                    <a:pt x="0" y="81768"/>
                  </a:moveTo>
                  <a:cubicBezTo>
                    <a:pt x="0" y="36609"/>
                    <a:pt x="36609" y="0"/>
                    <a:pt x="81768" y="0"/>
                  </a:cubicBezTo>
                  <a:lnTo>
                    <a:pt x="1131153" y="0"/>
                  </a:lnTo>
                  <a:cubicBezTo>
                    <a:pt x="1176312" y="0"/>
                    <a:pt x="1212921" y="36609"/>
                    <a:pt x="1212921" y="81768"/>
                  </a:cubicBezTo>
                  <a:lnTo>
                    <a:pt x="1212921" y="735916"/>
                  </a:lnTo>
                  <a:cubicBezTo>
                    <a:pt x="1212921" y="781075"/>
                    <a:pt x="1176312" y="817684"/>
                    <a:pt x="1131153" y="817684"/>
                  </a:cubicBezTo>
                  <a:lnTo>
                    <a:pt x="81768" y="817684"/>
                  </a:lnTo>
                  <a:cubicBezTo>
                    <a:pt x="36609" y="817684"/>
                    <a:pt x="0" y="781075"/>
                    <a:pt x="0" y="735916"/>
                  </a:cubicBezTo>
                  <a:lnTo>
                    <a:pt x="0" y="8176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1243"/>
                <a:satOff val="0"/>
                <a:lumOff val="510"/>
                <a:alphaOff val="0"/>
              </a:schemeClr>
            </a:fillRef>
            <a:effectRef idx="0">
              <a:schemeClr val="accent2">
                <a:hueOff val="11243"/>
                <a:satOff val="0"/>
                <a:lumOff val="5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799" tIns="57332" rIns="65799" bIns="57332" numCol="1" spcCol="1270" anchor="ctr" anchorCtr="0">
              <a:noAutofit/>
            </a:bodyPr>
            <a:lstStyle/>
            <a:p>
              <a:pPr marL="0" marR="0" lvl="0" indent="0" algn="ctr" defTabSz="59265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Novel </a:t>
              </a:r>
              <a:r>
                <a:rPr kumimoji="0" lang="en-US" sz="1333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BigData</a:t>
              </a:r>
              <a:r>
                <a:rPr kumimoji="0" lang="en-US" sz="1333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en-US" sz="1333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IoT</a:t>
              </a:r>
              <a:r>
                <a:rPr kumimoji="0" lang="en-US" sz="1333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/AI technologies</a:t>
              </a:r>
              <a:r>
                <a:rPr kumimoji="0" lang="en-US" sz="1333" b="0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leveraged on fragmented data sources</a:t>
              </a: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849556" y="2616075"/>
            <a:ext cx="2021535" cy="3615909"/>
            <a:chOff x="3722225" y="2001544"/>
            <a:chExt cx="1516151" cy="2711932"/>
          </a:xfrm>
        </p:grpSpPr>
        <p:sp>
          <p:nvSpPr>
            <p:cNvPr id="19" name="Freeform 18"/>
            <p:cNvSpPr/>
            <p:nvPr/>
          </p:nvSpPr>
          <p:spPr>
            <a:xfrm>
              <a:off x="3722225" y="2001544"/>
              <a:ext cx="1516151" cy="2711932"/>
            </a:xfrm>
            <a:custGeom>
              <a:avLst/>
              <a:gdLst>
                <a:gd name="connsiteX0" fmla="*/ 0 w 1516151"/>
                <a:gd name="connsiteY0" fmla="*/ 151615 h 2711932"/>
                <a:gd name="connsiteX1" fmla="*/ 151615 w 1516151"/>
                <a:gd name="connsiteY1" fmla="*/ 0 h 2711932"/>
                <a:gd name="connsiteX2" fmla="*/ 1364536 w 1516151"/>
                <a:gd name="connsiteY2" fmla="*/ 0 h 2711932"/>
                <a:gd name="connsiteX3" fmla="*/ 1516151 w 1516151"/>
                <a:gd name="connsiteY3" fmla="*/ 151615 h 2711932"/>
                <a:gd name="connsiteX4" fmla="*/ 1516151 w 1516151"/>
                <a:gd name="connsiteY4" fmla="*/ 2560317 h 2711932"/>
                <a:gd name="connsiteX5" fmla="*/ 1364536 w 1516151"/>
                <a:gd name="connsiteY5" fmla="*/ 2711932 h 2711932"/>
                <a:gd name="connsiteX6" fmla="*/ 151615 w 1516151"/>
                <a:gd name="connsiteY6" fmla="*/ 2711932 h 2711932"/>
                <a:gd name="connsiteX7" fmla="*/ 0 w 1516151"/>
                <a:gd name="connsiteY7" fmla="*/ 2560317 h 2711932"/>
                <a:gd name="connsiteX8" fmla="*/ 0 w 1516151"/>
                <a:gd name="connsiteY8" fmla="*/ 151615 h 271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6151" h="2711932">
                  <a:moveTo>
                    <a:pt x="0" y="151615"/>
                  </a:moveTo>
                  <a:cubicBezTo>
                    <a:pt x="0" y="67880"/>
                    <a:pt x="67880" y="0"/>
                    <a:pt x="151615" y="0"/>
                  </a:cubicBezTo>
                  <a:lnTo>
                    <a:pt x="1364536" y="0"/>
                  </a:lnTo>
                  <a:cubicBezTo>
                    <a:pt x="1448271" y="0"/>
                    <a:pt x="1516151" y="67880"/>
                    <a:pt x="1516151" y="151615"/>
                  </a:cubicBezTo>
                  <a:lnTo>
                    <a:pt x="1516151" y="2560317"/>
                  </a:lnTo>
                  <a:cubicBezTo>
                    <a:pt x="1516151" y="2644052"/>
                    <a:pt x="1448271" y="2711932"/>
                    <a:pt x="1364536" y="2711932"/>
                  </a:cubicBezTo>
                  <a:lnTo>
                    <a:pt x="151615" y="2711932"/>
                  </a:lnTo>
                  <a:cubicBezTo>
                    <a:pt x="67880" y="2711932"/>
                    <a:pt x="0" y="2644052"/>
                    <a:pt x="0" y="2560317"/>
                  </a:cubicBezTo>
                  <a:lnTo>
                    <a:pt x="0" y="151615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2576857" numCol="1" spcCol="1270" anchor="ctr" anchorCtr="0">
              <a:noAutofit/>
            </a:bodyPr>
            <a:lstStyle/>
            <a:p>
              <a:pPr marL="0" marR="0" lvl="0" indent="0" algn="ctr" defTabSz="53338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IoT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&amp;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BigData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Platforms</a:t>
              </a:r>
            </a:p>
            <a:p>
              <a:pPr marL="0" marR="0" lvl="0" indent="0" algn="ctr" defTabSz="53338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customized for Digital Finance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873840" y="2815918"/>
              <a:ext cx="1212921" cy="817684"/>
            </a:xfrm>
            <a:custGeom>
              <a:avLst/>
              <a:gdLst>
                <a:gd name="connsiteX0" fmla="*/ 0 w 1212921"/>
                <a:gd name="connsiteY0" fmla="*/ 81768 h 817684"/>
                <a:gd name="connsiteX1" fmla="*/ 81768 w 1212921"/>
                <a:gd name="connsiteY1" fmla="*/ 0 h 817684"/>
                <a:gd name="connsiteX2" fmla="*/ 1131153 w 1212921"/>
                <a:gd name="connsiteY2" fmla="*/ 0 h 817684"/>
                <a:gd name="connsiteX3" fmla="*/ 1212921 w 1212921"/>
                <a:gd name="connsiteY3" fmla="*/ 81768 h 817684"/>
                <a:gd name="connsiteX4" fmla="*/ 1212921 w 1212921"/>
                <a:gd name="connsiteY4" fmla="*/ 735916 h 817684"/>
                <a:gd name="connsiteX5" fmla="*/ 1131153 w 1212921"/>
                <a:gd name="connsiteY5" fmla="*/ 817684 h 817684"/>
                <a:gd name="connsiteX6" fmla="*/ 81768 w 1212921"/>
                <a:gd name="connsiteY6" fmla="*/ 817684 h 817684"/>
                <a:gd name="connsiteX7" fmla="*/ 0 w 1212921"/>
                <a:gd name="connsiteY7" fmla="*/ 735916 h 817684"/>
                <a:gd name="connsiteX8" fmla="*/ 0 w 1212921"/>
                <a:gd name="connsiteY8" fmla="*/ 81768 h 81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2921" h="817684">
                  <a:moveTo>
                    <a:pt x="0" y="81768"/>
                  </a:moveTo>
                  <a:cubicBezTo>
                    <a:pt x="0" y="36609"/>
                    <a:pt x="36609" y="0"/>
                    <a:pt x="81768" y="0"/>
                  </a:cubicBezTo>
                  <a:lnTo>
                    <a:pt x="1131153" y="0"/>
                  </a:lnTo>
                  <a:cubicBezTo>
                    <a:pt x="1176312" y="0"/>
                    <a:pt x="1212921" y="36609"/>
                    <a:pt x="1212921" y="81768"/>
                  </a:cubicBezTo>
                  <a:lnTo>
                    <a:pt x="1212921" y="735916"/>
                  </a:lnTo>
                  <a:cubicBezTo>
                    <a:pt x="1212921" y="781075"/>
                    <a:pt x="1176312" y="817684"/>
                    <a:pt x="1131153" y="817684"/>
                  </a:cubicBezTo>
                  <a:lnTo>
                    <a:pt x="81768" y="817684"/>
                  </a:lnTo>
                  <a:cubicBezTo>
                    <a:pt x="36609" y="817684"/>
                    <a:pt x="0" y="781075"/>
                    <a:pt x="0" y="735916"/>
                  </a:cubicBezTo>
                  <a:lnTo>
                    <a:pt x="0" y="8176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2487"/>
                <a:satOff val="0"/>
                <a:lumOff val="1020"/>
                <a:alphaOff val="0"/>
              </a:schemeClr>
            </a:fillRef>
            <a:effectRef idx="0">
              <a:schemeClr val="accent2">
                <a:hueOff val="22487"/>
                <a:satOff val="0"/>
                <a:lumOff val="10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799" tIns="57332" rIns="65799" bIns="57332" numCol="1" spcCol="1270" anchor="ctr" anchorCtr="0">
              <a:noAutofit/>
            </a:bodyPr>
            <a:lstStyle/>
            <a:p>
              <a:pPr marL="0" marR="0" lvl="0" indent="0" algn="ctr" defTabSz="59265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terms of integration with banking &amp; finance systems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873840" y="3759400"/>
              <a:ext cx="1212921" cy="817684"/>
            </a:xfrm>
            <a:custGeom>
              <a:avLst/>
              <a:gdLst>
                <a:gd name="connsiteX0" fmla="*/ 0 w 1212921"/>
                <a:gd name="connsiteY0" fmla="*/ 81768 h 817684"/>
                <a:gd name="connsiteX1" fmla="*/ 81768 w 1212921"/>
                <a:gd name="connsiteY1" fmla="*/ 0 h 817684"/>
                <a:gd name="connsiteX2" fmla="*/ 1131153 w 1212921"/>
                <a:gd name="connsiteY2" fmla="*/ 0 h 817684"/>
                <a:gd name="connsiteX3" fmla="*/ 1212921 w 1212921"/>
                <a:gd name="connsiteY3" fmla="*/ 81768 h 817684"/>
                <a:gd name="connsiteX4" fmla="*/ 1212921 w 1212921"/>
                <a:gd name="connsiteY4" fmla="*/ 735916 h 817684"/>
                <a:gd name="connsiteX5" fmla="*/ 1131153 w 1212921"/>
                <a:gd name="connsiteY5" fmla="*/ 817684 h 817684"/>
                <a:gd name="connsiteX6" fmla="*/ 81768 w 1212921"/>
                <a:gd name="connsiteY6" fmla="*/ 817684 h 817684"/>
                <a:gd name="connsiteX7" fmla="*/ 0 w 1212921"/>
                <a:gd name="connsiteY7" fmla="*/ 735916 h 817684"/>
                <a:gd name="connsiteX8" fmla="*/ 0 w 1212921"/>
                <a:gd name="connsiteY8" fmla="*/ 81768 h 81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2921" h="817684">
                  <a:moveTo>
                    <a:pt x="0" y="81768"/>
                  </a:moveTo>
                  <a:cubicBezTo>
                    <a:pt x="0" y="36609"/>
                    <a:pt x="36609" y="0"/>
                    <a:pt x="81768" y="0"/>
                  </a:cubicBezTo>
                  <a:lnTo>
                    <a:pt x="1131153" y="0"/>
                  </a:lnTo>
                  <a:cubicBezTo>
                    <a:pt x="1176312" y="0"/>
                    <a:pt x="1212921" y="36609"/>
                    <a:pt x="1212921" y="81768"/>
                  </a:cubicBezTo>
                  <a:lnTo>
                    <a:pt x="1212921" y="735916"/>
                  </a:lnTo>
                  <a:cubicBezTo>
                    <a:pt x="1212921" y="781075"/>
                    <a:pt x="1176312" y="817684"/>
                    <a:pt x="1131153" y="817684"/>
                  </a:cubicBezTo>
                  <a:lnTo>
                    <a:pt x="81768" y="817684"/>
                  </a:lnTo>
                  <a:cubicBezTo>
                    <a:pt x="36609" y="817684"/>
                    <a:pt x="0" y="781075"/>
                    <a:pt x="0" y="735916"/>
                  </a:cubicBezTo>
                  <a:lnTo>
                    <a:pt x="0" y="8176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3730"/>
                <a:satOff val="0"/>
                <a:lumOff val="1529"/>
                <a:alphaOff val="0"/>
              </a:schemeClr>
            </a:fillRef>
            <a:effectRef idx="0">
              <a:schemeClr val="accent2">
                <a:hueOff val="33730"/>
                <a:satOff val="0"/>
                <a:lumOff val="15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799" tIns="57332" rIns="65799" bIns="57332" numCol="1" spcCol="1270" anchor="ctr" anchorCtr="0">
              <a:noAutofit/>
            </a:bodyPr>
            <a:lstStyle/>
            <a:p>
              <a:pPr marL="0" marR="0" lvl="0" indent="0" algn="ctr" defTabSz="59265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Testbeds, Sandboxes, on-cloud</a:t>
              </a:r>
              <a:r>
                <a:rPr kumimoji="0" lang="en-US" sz="1333" b="0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and on-</a:t>
              </a:r>
              <a:r>
                <a:rPr kumimoji="0" lang="en-US" sz="1333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prem</a:t>
              </a:r>
              <a:r>
                <a:rPr kumimoji="0" lang="en-US" sz="1333" b="0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common components</a:t>
              </a: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65523" y="2616075"/>
            <a:ext cx="5543393" cy="3615909"/>
            <a:chOff x="2211748" y="1988432"/>
            <a:chExt cx="4157545" cy="2711932"/>
          </a:xfrm>
        </p:grpSpPr>
        <p:grpSp>
          <p:nvGrpSpPr>
            <p:cNvPr id="25" name="Group 24"/>
            <p:cNvGrpSpPr/>
            <p:nvPr/>
          </p:nvGrpSpPr>
          <p:grpSpPr>
            <a:xfrm>
              <a:off x="3536255" y="1988432"/>
              <a:ext cx="1516151" cy="2711932"/>
              <a:chOff x="5352088" y="2001544"/>
              <a:chExt cx="1516151" cy="2711932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5352088" y="2001544"/>
                <a:ext cx="1516151" cy="2711932"/>
              </a:xfrm>
              <a:custGeom>
                <a:avLst/>
                <a:gdLst>
                  <a:gd name="connsiteX0" fmla="*/ 0 w 1516151"/>
                  <a:gd name="connsiteY0" fmla="*/ 151615 h 2711932"/>
                  <a:gd name="connsiteX1" fmla="*/ 151615 w 1516151"/>
                  <a:gd name="connsiteY1" fmla="*/ 0 h 2711932"/>
                  <a:gd name="connsiteX2" fmla="*/ 1364536 w 1516151"/>
                  <a:gd name="connsiteY2" fmla="*/ 0 h 2711932"/>
                  <a:gd name="connsiteX3" fmla="*/ 1516151 w 1516151"/>
                  <a:gd name="connsiteY3" fmla="*/ 151615 h 2711932"/>
                  <a:gd name="connsiteX4" fmla="*/ 1516151 w 1516151"/>
                  <a:gd name="connsiteY4" fmla="*/ 2560317 h 2711932"/>
                  <a:gd name="connsiteX5" fmla="*/ 1364536 w 1516151"/>
                  <a:gd name="connsiteY5" fmla="*/ 2711932 h 2711932"/>
                  <a:gd name="connsiteX6" fmla="*/ 151615 w 1516151"/>
                  <a:gd name="connsiteY6" fmla="*/ 2711932 h 2711932"/>
                  <a:gd name="connsiteX7" fmla="*/ 0 w 1516151"/>
                  <a:gd name="connsiteY7" fmla="*/ 2560317 h 2711932"/>
                  <a:gd name="connsiteX8" fmla="*/ 0 w 1516151"/>
                  <a:gd name="connsiteY8" fmla="*/ 151615 h 271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6151" h="2711932">
                    <a:moveTo>
                      <a:pt x="0" y="151615"/>
                    </a:moveTo>
                    <a:cubicBezTo>
                      <a:pt x="0" y="67880"/>
                      <a:pt x="67880" y="0"/>
                      <a:pt x="151615" y="0"/>
                    </a:cubicBezTo>
                    <a:lnTo>
                      <a:pt x="1364536" y="0"/>
                    </a:lnTo>
                    <a:cubicBezTo>
                      <a:pt x="1448271" y="0"/>
                      <a:pt x="1516151" y="67880"/>
                      <a:pt x="1516151" y="151615"/>
                    </a:cubicBezTo>
                    <a:lnTo>
                      <a:pt x="1516151" y="2560317"/>
                    </a:lnTo>
                    <a:cubicBezTo>
                      <a:pt x="1516151" y="2644052"/>
                      <a:pt x="1448271" y="2711932"/>
                      <a:pt x="1364536" y="2711932"/>
                    </a:cubicBezTo>
                    <a:lnTo>
                      <a:pt x="151615" y="2711932"/>
                    </a:lnTo>
                    <a:cubicBezTo>
                      <a:pt x="67880" y="2711932"/>
                      <a:pt x="0" y="2644052"/>
                      <a:pt x="0" y="2560317"/>
                    </a:cubicBezTo>
                    <a:lnTo>
                      <a:pt x="0" y="151615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2576857" numCol="1" spcCol="1270" anchor="ctr" anchorCtr="0">
                <a:noAutofit/>
              </a:bodyPr>
              <a:lstStyle/>
              <a:p>
                <a:pPr marL="0" marR="0" lvl="0" indent="0" algn="ctr" defTabSz="533387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Disruptive Financial Services Solutions</a:t>
                </a:r>
              </a:p>
              <a:p>
                <a:pPr marL="0" marR="0" lvl="0" indent="0" algn="ctr" defTabSz="533387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Validate Resources, Platforms and Processes</a:t>
                </a: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5503704" y="2815918"/>
                <a:ext cx="1212921" cy="817684"/>
              </a:xfrm>
              <a:custGeom>
                <a:avLst/>
                <a:gdLst>
                  <a:gd name="connsiteX0" fmla="*/ 0 w 1212921"/>
                  <a:gd name="connsiteY0" fmla="*/ 81768 h 817684"/>
                  <a:gd name="connsiteX1" fmla="*/ 81768 w 1212921"/>
                  <a:gd name="connsiteY1" fmla="*/ 0 h 817684"/>
                  <a:gd name="connsiteX2" fmla="*/ 1131153 w 1212921"/>
                  <a:gd name="connsiteY2" fmla="*/ 0 h 817684"/>
                  <a:gd name="connsiteX3" fmla="*/ 1212921 w 1212921"/>
                  <a:gd name="connsiteY3" fmla="*/ 81768 h 817684"/>
                  <a:gd name="connsiteX4" fmla="*/ 1212921 w 1212921"/>
                  <a:gd name="connsiteY4" fmla="*/ 735916 h 817684"/>
                  <a:gd name="connsiteX5" fmla="*/ 1131153 w 1212921"/>
                  <a:gd name="connsiteY5" fmla="*/ 817684 h 817684"/>
                  <a:gd name="connsiteX6" fmla="*/ 81768 w 1212921"/>
                  <a:gd name="connsiteY6" fmla="*/ 817684 h 817684"/>
                  <a:gd name="connsiteX7" fmla="*/ 0 w 1212921"/>
                  <a:gd name="connsiteY7" fmla="*/ 735916 h 817684"/>
                  <a:gd name="connsiteX8" fmla="*/ 0 w 1212921"/>
                  <a:gd name="connsiteY8" fmla="*/ 81768 h 81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2921" h="817684">
                    <a:moveTo>
                      <a:pt x="0" y="81768"/>
                    </a:moveTo>
                    <a:cubicBezTo>
                      <a:pt x="0" y="36609"/>
                      <a:pt x="36609" y="0"/>
                      <a:pt x="81768" y="0"/>
                    </a:cubicBezTo>
                    <a:lnTo>
                      <a:pt x="1131153" y="0"/>
                    </a:lnTo>
                    <a:cubicBezTo>
                      <a:pt x="1176312" y="0"/>
                      <a:pt x="1212921" y="36609"/>
                      <a:pt x="1212921" y="81768"/>
                    </a:cubicBezTo>
                    <a:lnTo>
                      <a:pt x="1212921" y="735916"/>
                    </a:lnTo>
                    <a:cubicBezTo>
                      <a:pt x="1212921" y="781075"/>
                      <a:pt x="1176312" y="817684"/>
                      <a:pt x="1131153" y="817684"/>
                    </a:cubicBezTo>
                    <a:lnTo>
                      <a:pt x="81768" y="817684"/>
                    </a:lnTo>
                    <a:cubicBezTo>
                      <a:pt x="36609" y="817684"/>
                      <a:pt x="0" y="781075"/>
                      <a:pt x="0" y="735916"/>
                    </a:cubicBezTo>
                    <a:lnTo>
                      <a:pt x="0" y="81768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44974"/>
                  <a:satOff val="0"/>
                  <a:lumOff val="2039"/>
                  <a:alphaOff val="0"/>
                </a:schemeClr>
              </a:fillRef>
              <a:effectRef idx="0">
                <a:schemeClr val="accent2">
                  <a:hueOff val="44974"/>
                  <a:satOff val="0"/>
                  <a:lumOff val="203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799" tIns="57332" rIns="65799" bIns="57332" numCol="1" spcCol="1270" anchor="ctr" anchorCtr="0">
                <a:noAutofit/>
              </a:bodyPr>
              <a:lstStyle/>
              <a:p>
                <a:pPr marL="0" marR="0" lvl="0" indent="0" algn="ctr" defTabSz="592652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Innovative </a:t>
                </a:r>
                <a:r>
                  <a:rPr kumimoji="0" lang="en-US" sz="1333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Industry-Driven </a:t>
                </a:r>
                <a:r>
                  <a:rPr kumimoji="0" lang="en-US" sz="13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Use </a:t>
                </a:r>
                <a:r>
                  <a:rPr kumimoji="0" lang="en-US" sz="1333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Cases, applied in several fields</a:t>
                </a:r>
                <a:endPara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5503704" y="3759400"/>
                <a:ext cx="1212921" cy="817684"/>
              </a:xfrm>
              <a:custGeom>
                <a:avLst/>
                <a:gdLst>
                  <a:gd name="connsiteX0" fmla="*/ 0 w 1212921"/>
                  <a:gd name="connsiteY0" fmla="*/ 81768 h 817684"/>
                  <a:gd name="connsiteX1" fmla="*/ 81768 w 1212921"/>
                  <a:gd name="connsiteY1" fmla="*/ 0 h 817684"/>
                  <a:gd name="connsiteX2" fmla="*/ 1131153 w 1212921"/>
                  <a:gd name="connsiteY2" fmla="*/ 0 h 817684"/>
                  <a:gd name="connsiteX3" fmla="*/ 1212921 w 1212921"/>
                  <a:gd name="connsiteY3" fmla="*/ 81768 h 817684"/>
                  <a:gd name="connsiteX4" fmla="*/ 1212921 w 1212921"/>
                  <a:gd name="connsiteY4" fmla="*/ 735916 h 817684"/>
                  <a:gd name="connsiteX5" fmla="*/ 1131153 w 1212921"/>
                  <a:gd name="connsiteY5" fmla="*/ 817684 h 817684"/>
                  <a:gd name="connsiteX6" fmla="*/ 81768 w 1212921"/>
                  <a:gd name="connsiteY6" fmla="*/ 817684 h 817684"/>
                  <a:gd name="connsiteX7" fmla="*/ 0 w 1212921"/>
                  <a:gd name="connsiteY7" fmla="*/ 735916 h 817684"/>
                  <a:gd name="connsiteX8" fmla="*/ 0 w 1212921"/>
                  <a:gd name="connsiteY8" fmla="*/ 81768 h 81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2921" h="817684">
                    <a:moveTo>
                      <a:pt x="0" y="81768"/>
                    </a:moveTo>
                    <a:cubicBezTo>
                      <a:pt x="0" y="36609"/>
                      <a:pt x="36609" y="0"/>
                      <a:pt x="81768" y="0"/>
                    </a:cubicBezTo>
                    <a:lnTo>
                      <a:pt x="1131153" y="0"/>
                    </a:lnTo>
                    <a:cubicBezTo>
                      <a:pt x="1176312" y="0"/>
                      <a:pt x="1212921" y="36609"/>
                      <a:pt x="1212921" y="81768"/>
                    </a:cubicBezTo>
                    <a:lnTo>
                      <a:pt x="1212921" y="735916"/>
                    </a:lnTo>
                    <a:cubicBezTo>
                      <a:pt x="1212921" y="781075"/>
                      <a:pt x="1176312" y="817684"/>
                      <a:pt x="1131153" y="817684"/>
                    </a:cubicBezTo>
                    <a:lnTo>
                      <a:pt x="81768" y="817684"/>
                    </a:lnTo>
                    <a:cubicBezTo>
                      <a:pt x="36609" y="817684"/>
                      <a:pt x="0" y="781075"/>
                      <a:pt x="0" y="735916"/>
                    </a:cubicBezTo>
                    <a:lnTo>
                      <a:pt x="0" y="81768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56217"/>
                  <a:satOff val="0"/>
                  <a:lumOff val="2549"/>
                  <a:alphaOff val="0"/>
                </a:schemeClr>
              </a:fillRef>
              <a:effectRef idx="0">
                <a:schemeClr val="accent2">
                  <a:hueOff val="56217"/>
                  <a:satOff val="0"/>
                  <a:lumOff val="254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799" tIns="57332" rIns="65799" bIns="57332" numCol="1" spcCol="1270" anchor="ctr" anchorCtr="0">
                <a:noAutofit/>
              </a:bodyPr>
              <a:lstStyle/>
              <a:p>
                <a:pPr marL="0" marR="0" lvl="0" indent="0" algn="ctr" defTabSz="592652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33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Models </a:t>
                </a:r>
                <a:r>
                  <a:rPr kumimoji="0" lang="en-US" sz="13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Business Validation &amp; </a:t>
                </a:r>
                <a:r>
                  <a:rPr kumimoji="0" lang="en-US" sz="1333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Commercialization, Marketplace, VDIH</a:t>
                </a:r>
                <a:endPara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" name="Left Arrow 30"/>
            <p:cNvSpPr/>
            <p:nvPr/>
          </p:nvSpPr>
          <p:spPr>
            <a:xfrm>
              <a:off x="5085807" y="3143762"/>
              <a:ext cx="1283486" cy="350520"/>
            </a:xfrm>
            <a:prstGeom prst="leftArrow">
              <a:avLst/>
            </a:prstGeom>
            <a:solidFill>
              <a:srgbClr val="E3CBCE"/>
            </a:solidFill>
            <a:ln>
              <a:solidFill>
                <a:srgbClr val="E3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Left Arrow 31"/>
            <p:cNvSpPr/>
            <p:nvPr/>
          </p:nvSpPr>
          <p:spPr>
            <a:xfrm rot="10800000">
              <a:off x="2211748" y="3143762"/>
              <a:ext cx="1283486" cy="350520"/>
            </a:xfrm>
            <a:prstGeom prst="leftArrow">
              <a:avLst/>
            </a:prstGeom>
            <a:solidFill>
              <a:srgbClr val="E3CBCE"/>
            </a:solidFill>
            <a:ln>
              <a:solidFill>
                <a:srgbClr val="E3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9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INFINITECH Team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905610" y="1680954"/>
            <a:ext cx="2468880" cy="4876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07104" y="1664622"/>
            <a:ext cx="2468880" cy="4876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57770" y="1664622"/>
            <a:ext cx="2468880" cy="4876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92" y="2279657"/>
            <a:ext cx="2315499" cy="4102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288" y="2279657"/>
            <a:ext cx="4543945" cy="41049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193" y="2279657"/>
            <a:ext cx="2255269" cy="410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06237 0.04444 C 0.07565 0.05486 0.2888 -0.02454 0.3582 -0.0463 C 0.42761 -0.06806 0.4655 -0.07593 0.47852 -0.08588 C 0.49935 -0.10093 0.65326 -0.11482 0.67474 -0.12825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37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3F8A6F-C2F5-48E0-8E62-75CA1F2A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Project </a:t>
            </a:r>
            <a:r>
              <a:rPr lang="it-IT" dirty="0" err="1"/>
              <a:t>Overview</a:t>
            </a: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BF3DA-CD2A-4B36-B808-DC8310073D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873" y="1636306"/>
            <a:ext cx="8625244" cy="4319415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FDCA8D2-54CD-4178-96DD-48E1A4AB5155}"/>
              </a:ext>
            </a:extLst>
          </p:cNvPr>
          <p:cNvSpPr txBox="1">
            <a:spLocks/>
          </p:cNvSpPr>
          <p:nvPr/>
        </p:nvSpPr>
        <p:spPr>
          <a:xfrm>
            <a:off x="3446576" y="6168793"/>
            <a:ext cx="5361837" cy="405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6858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 lang="de-DE" sz="1400" b="0" kern="1200" smtClean="0">
                <a:solidFill>
                  <a:schemeClr val="tx1"/>
                </a:solidFill>
                <a:latin typeface="+mn-lt"/>
                <a:ea typeface="Geneva" pitchFamily="-128" charset="-128"/>
                <a:cs typeface="+mn-cs"/>
              </a:defRPr>
            </a:lvl1pPr>
            <a:lvl2pPr marL="361950" marR="0" indent="-184150" algn="l" defTabSz="6858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 lang="de-DE" sz="1200" b="0" kern="1200" smtClean="0">
                <a:solidFill>
                  <a:schemeClr val="tx1"/>
                </a:solidFill>
                <a:latin typeface="+mn-lt"/>
                <a:ea typeface="Geneva" pitchFamily="-128" charset="-128"/>
                <a:cs typeface="+mn-cs"/>
              </a:defRPr>
            </a:lvl2pPr>
            <a:lvl3pPr marL="539750" marR="0" indent="-177800" algn="l" defTabSz="6858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 lang="de-DE" sz="1200" b="0" kern="1200" baseline="0" smtClean="0">
                <a:solidFill>
                  <a:schemeClr val="tx1"/>
                </a:solidFill>
                <a:latin typeface="+mn-lt"/>
                <a:ea typeface="Geneva" pitchFamily="-128" charset="-128"/>
                <a:cs typeface="+mn-cs"/>
              </a:defRPr>
            </a:lvl3pPr>
            <a:lvl4pPr marL="717550" marR="0" indent="-177800" algn="l" defTabSz="6858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 lang="de-DE" sz="1200" b="0" kern="1200" smtClean="0">
                <a:solidFill>
                  <a:schemeClr val="tx1"/>
                </a:solidFill>
                <a:latin typeface="+mn-lt"/>
                <a:ea typeface="Geneva" pitchFamily="-128" charset="-128"/>
                <a:cs typeface="+mn-cs"/>
              </a:defRPr>
            </a:lvl4pPr>
            <a:lvl5pPr marL="895350" marR="0" indent="-177800" algn="l" defTabSz="6858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 lang="de-DE" sz="1200" b="0" kern="1200" baseline="0">
                <a:solidFill>
                  <a:schemeClr val="tx1"/>
                </a:solidFill>
                <a:latin typeface="+mn-lt"/>
                <a:ea typeface="Geneva" pitchFamily="-128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061" marR="0" lvl="0" indent="-237061" algn="ctr" defTabSz="914377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0B00"/>
                </a:solidFill>
                <a:effectLst/>
                <a:uLnTx/>
                <a:uFillTx/>
                <a:latin typeface="Calibri" panose="020F0502020204030204"/>
                <a:ea typeface="Geneva" pitchFamily="-128" charset="-128"/>
                <a:cs typeface="+mn-cs"/>
              </a:rPr>
              <a:t>Flexible Reference Architecture to map the 15 Pilots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9E0B00"/>
              </a:solidFill>
              <a:effectLst/>
              <a:uLnTx/>
              <a:uFillTx/>
              <a:latin typeface="Calibri" panose="020F0502020204030204"/>
              <a:ea typeface="Geneva" pitchFamily="-128" charset="-128"/>
              <a:cs typeface="+mn-cs"/>
            </a:endParaRP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28F3E3DF-1188-41F2-8263-AF62A9C03BA0}"/>
              </a:ext>
            </a:extLst>
          </p:cNvPr>
          <p:cNvSpPr/>
          <p:nvPr/>
        </p:nvSpPr>
        <p:spPr>
          <a:xfrm>
            <a:off x="9123023" y="795573"/>
            <a:ext cx="2468880" cy="4876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23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9315" y="701611"/>
            <a:ext cx="8868179" cy="664797"/>
          </a:xfrm>
        </p:spPr>
        <p:txBody>
          <a:bodyPr/>
          <a:lstStyle/>
          <a:p>
            <a:r>
              <a:rPr lang="it-IT" dirty="0"/>
              <a:t>The INFINITECH Pilots (Finance)</a:t>
            </a:r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25303" y="1464930"/>
          <a:ext cx="11369748" cy="499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120336" y="790169"/>
            <a:ext cx="2468880" cy="4876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9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934108-20B1-404E-84C9-04ABEEC4E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0934108-20B1-404E-84C9-04ABEEC4E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F492A5-5304-45A3-8AB0-1192A8E0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1F492A5-5304-45A3-8AB0-1192A8E034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C7FF26-7E4D-4DBC-A0C8-30A759390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BC7FF26-7E4D-4DBC-A0C8-30A759390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0FA0D-019F-416F-AFC6-FEE0FEC7E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A5E0FA0D-019F-416F-AFC6-FEE0FEC7E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22F9B8-F505-4C55-BF4C-60A5C3793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F22F9B8-F505-4C55-BF4C-60A5C3793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F0273E-86F7-4336-857D-F1B5F815C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8DF0273E-86F7-4336-857D-F1B5F815C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72B10C-603D-4D41-829B-C3771F4B3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B72B10C-603D-4D41-829B-C3771F4B34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03350" y="1512188"/>
          <a:ext cx="10991701" cy="4706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59315" y="701611"/>
            <a:ext cx="8868179" cy="637097"/>
          </a:xfrm>
        </p:spPr>
        <p:txBody>
          <a:bodyPr/>
          <a:lstStyle/>
          <a:p>
            <a:r>
              <a:rPr lang="it-IT" sz="4600" dirty="0"/>
              <a:t>The INFINITECH Pilots (Insurance)</a:t>
            </a:r>
            <a:endParaRPr lang="en-GB" sz="4600" dirty="0"/>
          </a:p>
        </p:txBody>
      </p:sp>
      <p:sp>
        <p:nvSpPr>
          <p:cNvPr id="7" name="Rounded Rectangle 6"/>
          <p:cNvSpPr/>
          <p:nvPr/>
        </p:nvSpPr>
        <p:spPr>
          <a:xfrm>
            <a:off x="9120336" y="790169"/>
            <a:ext cx="2468880" cy="4876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4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E65D15-731E-4045-860A-202E2DAC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0E65D15-731E-4045-860A-202E2DACE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A44DC8-82A2-4DC7-94BB-A98091278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EA44DC8-82A2-4DC7-94BB-A98091278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12C632-06D5-4EAE-B4B4-0FB824460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B12C632-06D5-4EAE-B4B4-0FB824460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866BAB-F522-47F2-BBB2-7585DE31E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3866BAB-F522-47F2-BBB2-7585DE31E2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B5AB62-6CAC-451F-ABD5-41378F2C1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2B5AB62-6CAC-451F-ABD5-41378F2C1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59315" y="701611"/>
            <a:ext cx="8868179" cy="637097"/>
          </a:xfrm>
        </p:spPr>
        <p:txBody>
          <a:bodyPr/>
          <a:lstStyle/>
          <a:p>
            <a:r>
              <a:rPr lang="it-IT" sz="4600" dirty="0" smtClean="0"/>
              <a:t>Marketplace, VDIH and ISA</a:t>
            </a:r>
            <a:endParaRPr lang="en-GB" sz="4600" dirty="0"/>
          </a:p>
        </p:txBody>
      </p:sp>
      <p:sp>
        <p:nvSpPr>
          <p:cNvPr id="7" name="Rounded Rectangle 6"/>
          <p:cNvSpPr/>
          <p:nvPr/>
        </p:nvSpPr>
        <p:spPr>
          <a:xfrm>
            <a:off x="9120336" y="790169"/>
            <a:ext cx="2468880" cy="4876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https://lh6.googleusercontent.com/Urttap_Dj1k9QdwKp8nvstUDOgj8pInXDJ3iS8Sm04zgA5nPSl4sym3ODDIwvGbr18VJ327DQTslFbZkuqUeUbiMNFvVEP9BX-DBPW5DNgteuyNSqO3c69ooDhFtW8N3PaQSZ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7" y="1818933"/>
            <a:ext cx="6501904" cy="41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29" y="1427266"/>
            <a:ext cx="4630812" cy="1912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74384" y="3020358"/>
            <a:ext cx="39280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ISA is the main vehicle for </a:t>
            </a:r>
            <a:r>
              <a:rPr lang="en-GB" sz="2200" b="1" dirty="0"/>
              <a:t>engaging </a:t>
            </a:r>
            <a:r>
              <a:rPr lang="en-GB" sz="2200" b="1" dirty="0" smtClean="0"/>
              <a:t>relevant stakeholders</a:t>
            </a:r>
          </a:p>
          <a:p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Stakeholder </a:t>
            </a:r>
            <a:r>
              <a:rPr lang="it-IT" sz="2000" b="1" dirty="0" smtClean="0"/>
              <a:t>ecosystem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Structured </a:t>
            </a:r>
            <a:r>
              <a:rPr lang="it-IT" sz="2000" b="1" dirty="0" smtClean="0"/>
              <a:t>communication</a:t>
            </a: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Privileged </a:t>
            </a:r>
            <a:r>
              <a:rPr lang="en-GB" sz="2000" dirty="0"/>
              <a:t>access to </a:t>
            </a:r>
            <a:r>
              <a:rPr lang="en-GB" sz="2000" b="1" dirty="0"/>
              <a:t>information</a:t>
            </a:r>
            <a:r>
              <a:rPr lang="en-GB" sz="2000" dirty="0"/>
              <a:t> 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Collaboration with </a:t>
            </a:r>
            <a:r>
              <a:rPr lang="en-GB" sz="2000" b="1" dirty="0" smtClean="0"/>
              <a:t>R&amp;I</a:t>
            </a: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N</a:t>
            </a:r>
            <a:r>
              <a:rPr lang="en-GB" sz="2000" b="1" dirty="0" smtClean="0"/>
              <a:t>ewsletter</a:t>
            </a:r>
            <a:r>
              <a:rPr lang="en-GB" sz="2000" dirty="0" smtClean="0"/>
              <a:t> </a:t>
            </a:r>
            <a:r>
              <a:rPr lang="en-GB" sz="2000" dirty="0"/>
              <a:t>with focused </a:t>
            </a:r>
            <a:r>
              <a:rPr lang="en-GB" sz="2000" dirty="0" smtClean="0"/>
              <a:t>information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488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1J5jxYR8GPE.i2KDs8yw"/>
</p:tagLst>
</file>

<file path=ppt/theme/theme1.xml><?xml version="1.0" encoding="utf-8"?>
<a:theme xmlns:a="http://schemas.openxmlformats.org/drawingml/2006/main" name="1_Office Theme">
  <a:themeElements>
    <a:clrScheme name="INFINITECH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E0B00"/>
      </a:accent1>
      <a:accent2>
        <a:srgbClr val="D60F00"/>
      </a:accent2>
      <a:accent3>
        <a:srgbClr val="FF1400"/>
      </a:accent3>
      <a:accent4>
        <a:srgbClr val="272A3F"/>
      </a:accent4>
      <a:accent5>
        <a:srgbClr val="5D6495"/>
      </a:accent5>
      <a:accent6>
        <a:srgbClr val="F0EEE0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473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Geneva</vt:lpstr>
      <vt:lpstr>Wingdings</vt:lpstr>
      <vt:lpstr>1_Office Theme</vt:lpstr>
      <vt:lpstr>think-cell Folie</vt:lpstr>
      <vt:lpstr>FinTech and InsuranceTech case studies digitally transforming Europe’s future with BigData &amp; AI driven innovation</vt:lpstr>
      <vt:lpstr>Background</vt:lpstr>
      <vt:lpstr>PowerPoint Presentation</vt:lpstr>
      <vt:lpstr>INFINITECH Vision</vt:lpstr>
      <vt:lpstr>INFINITECH Team</vt:lpstr>
      <vt:lpstr>Project Overview</vt:lpstr>
      <vt:lpstr>The INFINITECH Pilots (Finance)</vt:lpstr>
      <vt:lpstr>The INFINITECH Pilots (Insurance)</vt:lpstr>
      <vt:lpstr>Marketplace, VDIH and ISA</vt:lpstr>
      <vt:lpstr>INFINITECH Testbeds &amp; Sandboxes</vt:lpstr>
      <vt:lpstr>Thank you for the attention</vt:lpstr>
    </vt:vector>
  </TitlesOfParts>
  <Company>GFT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Monferrino, Vittorio</dc:creator>
  <cp:lastModifiedBy>Monferrino, Vittorio</cp:lastModifiedBy>
  <cp:revision>10</cp:revision>
  <dcterms:created xsi:type="dcterms:W3CDTF">2020-02-20T09:17:13Z</dcterms:created>
  <dcterms:modified xsi:type="dcterms:W3CDTF">2020-05-11T10:45:43Z</dcterms:modified>
</cp:coreProperties>
</file>