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0" r:id="rId3"/>
    <p:sldId id="281" r:id="rId4"/>
    <p:sldId id="282" r:id="rId5"/>
    <p:sldId id="259" r:id="rId6"/>
    <p:sldId id="260" r:id="rId7"/>
    <p:sldId id="261" r:id="rId8"/>
    <p:sldId id="283" r:id="rId9"/>
    <p:sldId id="284" r:id="rId10"/>
    <p:sldId id="285" r:id="rId11"/>
    <p:sldId id="299" r:id="rId12"/>
    <p:sldId id="286" r:id="rId13"/>
    <p:sldId id="287" r:id="rId14"/>
    <p:sldId id="288" r:id="rId15"/>
    <p:sldId id="289" r:id="rId16"/>
    <p:sldId id="290" r:id="rId17"/>
    <p:sldId id="291" r:id="rId18"/>
    <p:sldId id="292" r:id="rId19"/>
    <p:sldId id="300" r:id="rId20"/>
    <p:sldId id="293" r:id="rId21"/>
    <p:sldId id="294" r:id="rId22"/>
    <p:sldId id="295" r:id="rId23"/>
    <p:sldId id="296" r:id="rId24"/>
    <p:sldId id="297" r:id="rId25"/>
    <p:sldId id="298" r:id="rId26"/>
    <p:sldId id="276"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vlos Kranas (LXS)" initials="PK"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76"/>
  </p:normalViewPr>
  <p:slideViewPr>
    <p:cSldViewPr snapToGrid="0" snapToObjects="1">
      <p:cViewPr varScale="1">
        <p:scale>
          <a:sx n="104" d="100"/>
          <a:sy n="104" d="100"/>
        </p:scale>
        <p:origin x="-1348" y="-8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40608" y="1706879"/>
            <a:ext cx="5117592" cy="1449515"/>
          </a:xfrm>
        </p:spPr>
        <p:txBody>
          <a:bodyPr anchor="b">
            <a:normAutofit/>
          </a:bodyPr>
          <a:lstStyle>
            <a:lvl1pPr algn="ctr">
              <a:defRPr sz="3600" baseline="0"/>
            </a:lvl1pPr>
          </a:lstStyle>
          <a:p>
            <a:r>
              <a:rPr lang="it-IT" dirty="0"/>
              <a:t>Fare clic per modificare lo stile del titolo</a:t>
            </a:r>
            <a:endParaRPr lang="en-US" dirty="0"/>
          </a:p>
        </p:txBody>
      </p:sp>
      <p:sp>
        <p:nvSpPr>
          <p:cNvPr id="3" name="Subtitle 2"/>
          <p:cNvSpPr>
            <a:spLocks noGrp="1"/>
          </p:cNvSpPr>
          <p:nvPr>
            <p:ph type="subTitle" idx="1"/>
          </p:nvPr>
        </p:nvSpPr>
        <p:spPr>
          <a:xfrm>
            <a:off x="3340608" y="3633216"/>
            <a:ext cx="5117592" cy="2063496"/>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endParaRPr lang="en-US" dirty="0"/>
          </a:p>
        </p:txBody>
      </p:sp>
    </p:spTree>
    <p:extLst>
      <p:ext uri="{BB962C8B-B14F-4D97-AF65-F5344CB8AC3E}">
        <p14:creationId xmlns:p14="http://schemas.microsoft.com/office/powerpoint/2010/main" val="641340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E44691-8CA1-A84A-80EE-DD4EA7B51D91}" type="datetimeFigureOut">
              <a:rPr lang="it-IT" smtClean="0"/>
              <a:t>11/05/2020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0370BBB-7523-944B-9290-239AB4C5A6FD}" type="slidenum">
              <a:rPr lang="it-IT" smtClean="0"/>
              <a:t>‹#›</a:t>
            </a:fld>
            <a:endParaRPr lang="it-IT"/>
          </a:p>
        </p:txBody>
      </p:sp>
    </p:spTree>
    <p:extLst>
      <p:ext uri="{BB962C8B-B14F-4D97-AF65-F5344CB8AC3E}">
        <p14:creationId xmlns:p14="http://schemas.microsoft.com/office/powerpoint/2010/main" val="1647712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E44691-8CA1-A84A-80EE-DD4EA7B51D91}" type="datetimeFigureOut">
              <a:rPr lang="it-IT" smtClean="0"/>
              <a:t>11/05/2020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0370BBB-7523-944B-9290-239AB4C5A6FD}" type="slidenum">
              <a:rPr lang="it-IT" smtClean="0"/>
              <a:t>‹#›</a:t>
            </a:fld>
            <a:endParaRPr lang="it-IT"/>
          </a:p>
        </p:txBody>
      </p:sp>
    </p:spTree>
    <p:extLst>
      <p:ext uri="{BB962C8B-B14F-4D97-AF65-F5344CB8AC3E}">
        <p14:creationId xmlns:p14="http://schemas.microsoft.com/office/powerpoint/2010/main" val="1760921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E44691-8CA1-A84A-80EE-DD4EA7B51D91}" type="datetimeFigureOut">
              <a:rPr lang="it-IT" smtClean="0"/>
              <a:t>11/05/2020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0370BBB-7523-944B-9290-239AB4C5A6FD}" type="slidenum">
              <a:rPr lang="it-IT" smtClean="0"/>
              <a:t>‹#›</a:t>
            </a:fld>
            <a:endParaRPr lang="it-IT"/>
          </a:p>
        </p:txBody>
      </p:sp>
    </p:spTree>
    <p:extLst>
      <p:ext uri="{BB962C8B-B14F-4D97-AF65-F5344CB8AC3E}">
        <p14:creationId xmlns:p14="http://schemas.microsoft.com/office/powerpoint/2010/main" val="2219202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CE44691-8CA1-A84A-80EE-DD4EA7B51D91}" type="datetimeFigureOut">
              <a:rPr lang="it-IT" smtClean="0"/>
              <a:t>11/05/2020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0370BBB-7523-944B-9290-239AB4C5A6FD}" type="slidenum">
              <a:rPr lang="it-IT" smtClean="0"/>
              <a:t>‹#›</a:t>
            </a:fld>
            <a:endParaRPr lang="it-IT"/>
          </a:p>
        </p:txBody>
      </p:sp>
    </p:spTree>
    <p:extLst>
      <p:ext uri="{BB962C8B-B14F-4D97-AF65-F5344CB8AC3E}">
        <p14:creationId xmlns:p14="http://schemas.microsoft.com/office/powerpoint/2010/main" val="3028539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CE44691-8CA1-A84A-80EE-DD4EA7B51D91}" type="datetimeFigureOut">
              <a:rPr lang="it-IT" smtClean="0"/>
              <a:t>11/05/2020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0370BBB-7523-944B-9290-239AB4C5A6FD}" type="slidenum">
              <a:rPr lang="it-IT" smtClean="0"/>
              <a:t>‹#›</a:t>
            </a:fld>
            <a:endParaRPr lang="it-IT"/>
          </a:p>
        </p:txBody>
      </p:sp>
    </p:spTree>
    <p:extLst>
      <p:ext uri="{BB962C8B-B14F-4D97-AF65-F5344CB8AC3E}">
        <p14:creationId xmlns:p14="http://schemas.microsoft.com/office/powerpoint/2010/main" val="1063218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CE44691-8CA1-A84A-80EE-DD4EA7B51D91}" type="datetimeFigureOut">
              <a:rPr lang="it-IT" smtClean="0"/>
              <a:t>11/05/2020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0370BBB-7523-944B-9290-239AB4C5A6FD}" type="slidenum">
              <a:rPr lang="it-IT" smtClean="0"/>
              <a:t>‹#›</a:t>
            </a:fld>
            <a:endParaRPr lang="it-IT"/>
          </a:p>
        </p:txBody>
      </p:sp>
    </p:spTree>
    <p:extLst>
      <p:ext uri="{BB962C8B-B14F-4D97-AF65-F5344CB8AC3E}">
        <p14:creationId xmlns:p14="http://schemas.microsoft.com/office/powerpoint/2010/main" val="370467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4CE44691-8CA1-A84A-80EE-DD4EA7B51D91}" type="datetimeFigureOut">
              <a:rPr lang="it-IT" smtClean="0"/>
              <a:t>11/05/2020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0370BBB-7523-944B-9290-239AB4C5A6FD}" type="slidenum">
              <a:rPr lang="it-IT" smtClean="0"/>
              <a:t>‹#›</a:t>
            </a:fld>
            <a:endParaRPr lang="it-IT"/>
          </a:p>
        </p:txBody>
      </p:sp>
    </p:spTree>
    <p:extLst>
      <p:ext uri="{BB962C8B-B14F-4D97-AF65-F5344CB8AC3E}">
        <p14:creationId xmlns:p14="http://schemas.microsoft.com/office/powerpoint/2010/main" val="415292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44691-8CA1-A84A-80EE-DD4EA7B51D91}" type="datetimeFigureOut">
              <a:rPr lang="it-IT" smtClean="0"/>
              <a:t>11/05/2020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0370BBB-7523-944B-9290-239AB4C5A6FD}" type="slidenum">
              <a:rPr lang="it-IT" smtClean="0"/>
              <a:t>‹#›</a:t>
            </a:fld>
            <a:endParaRPr lang="it-IT"/>
          </a:p>
        </p:txBody>
      </p:sp>
    </p:spTree>
    <p:extLst>
      <p:ext uri="{BB962C8B-B14F-4D97-AF65-F5344CB8AC3E}">
        <p14:creationId xmlns:p14="http://schemas.microsoft.com/office/powerpoint/2010/main" val="3566185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CE44691-8CA1-A84A-80EE-DD4EA7B51D91}" type="datetimeFigureOut">
              <a:rPr lang="it-IT" smtClean="0"/>
              <a:t>11/05/2020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0370BBB-7523-944B-9290-239AB4C5A6FD}" type="slidenum">
              <a:rPr lang="it-IT" smtClean="0"/>
              <a:t>‹#›</a:t>
            </a:fld>
            <a:endParaRPr lang="it-IT"/>
          </a:p>
        </p:txBody>
      </p:sp>
    </p:spTree>
    <p:extLst>
      <p:ext uri="{BB962C8B-B14F-4D97-AF65-F5344CB8AC3E}">
        <p14:creationId xmlns:p14="http://schemas.microsoft.com/office/powerpoint/2010/main" val="79557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CE44691-8CA1-A84A-80EE-DD4EA7B51D91}" type="datetimeFigureOut">
              <a:rPr lang="it-IT" smtClean="0"/>
              <a:t>11/05/2020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0370BBB-7523-944B-9290-239AB4C5A6FD}" type="slidenum">
              <a:rPr lang="it-IT" smtClean="0"/>
              <a:t>‹#›</a:t>
            </a:fld>
            <a:endParaRPr lang="it-IT"/>
          </a:p>
        </p:txBody>
      </p:sp>
    </p:spTree>
    <p:extLst>
      <p:ext uri="{BB962C8B-B14F-4D97-AF65-F5344CB8AC3E}">
        <p14:creationId xmlns:p14="http://schemas.microsoft.com/office/powerpoint/2010/main" val="3389018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26512" y="0"/>
            <a:ext cx="6388838" cy="563526"/>
          </a:xfrm>
          <a:prstGeom prst="rect">
            <a:avLst/>
          </a:prstGeom>
        </p:spPr>
        <p:txBody>
          <a:bodyPr vert="horz" lIns="91440" tIns="45720" rIns="91440" bIns="45720" rtlCol="0" anchor="ctr">
            <a:normAutofit/>
          </a:bodyPr>
          <a:lstStyle/>
          <a:p>
            <a:r>
              <a:rPr lang="it-IT" dirty="0"/>
              <a:t>Fare clic per modificare lo stile del titolo</a:t>
            </a:r>
            <a:endParaRPr lang="en-US" dirty="0"/>
          </a:p>
        </p:txBody>
      </p:sp>
      <p:sp>
        <p:nvSpPr>
          <p:cNvPr id="3" name="Text Placeholder 2"/>
          <p:cNvSpPr>
            <a:spLocks noGrp="1"/>
          </p:cNvSpPr>
          <p:nvPr>
            <p:ph type="body" idx="1"/>
          </p:nvPr>
        </p:nvSpPr>
        <p:spPr>
          <a:xfrm>
            <a:off x="628650" y="1020952"/>
            <a:ext cx="7886700" cy="5050663"/>
          </a:xfrm>
          <a:prstGeom prst="rect">
            <a:avLst/>
          </a:prstGeom>
        </p:spPr>
        <p:txBody>
          <a:bodyPr vert="horz" lIns="91440" tIns="45720" rIns="91440" bIns="45720" rtlCol="0">
            <a:normAutofit/>
          </a:body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1494282" y="642950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44691-8CA1-A84A-80EE-DD4EA7B51D91}" type="datetimeFigureOut">
              <a:rPr lang="it-IT" smtClean="0"/>
              <a:t>11/05/2020</a:t>
            </a:fld>
            <a:endParaRPr lang="it-IT"/>
          </a:p>
        </p:txBody>
      </p:sp>
      <p:sp>
        <p:nvSpPr>
          <p:cNvPr id="5" name="Footer Placeholder 4"/>
          <p:cNvSpPr>
            <a:spLocks noGrp="1"/>
          </p:cNvSpPr>
          <p:nvPr>
            <p:ph type="ftr" sz="quarter" idx="3"/>
          </p:nvPr>
        </p:nvSpPr>
        <p:spPr>
          <a:xfrm>
            <a:off x="4504182" y="641731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7949184" y="6405119"/>
            <a:ext cx="57835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370BBB-7523-944B-9290-239AB4C5A6FD}" type="slidenum">
              <a:rPr lang="it-IT" smtClean="0"/>
              <a:t>‹#›</a:t>
            </a:fld>
            <a:endParaRPr lang="it-IT" dirty="0"/>
          </a:p>
        </p:txBody>
      </p:sp>
    </p:spTree>
    <p:extLst>
      <p:ext uri="{BB962C8B-B14F-4D97-AF65-F5344CB8AC3E}">
        <p14:creationId xmlns:p14="http://schemas.microsoft.com/office/powerpoint/2010/main" val="237489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2800" kern="1200" baseline="0">
          <a:solidFill>
            <a:srgbClr val="3366CC"/>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4"/>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Tx/>
        <a:buBlip>
          <a:blip r:embed="rId14"/>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Blip>
          <a:blip r:embed="rId14"/>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Blip>
          <a:blip r:embed="rId14"/>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Blip>
          <a:blip r:embed="rId14"/>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FDB2290-149D-8447-BA14-5FAE8839EC5E}"/>
              </a:ext>
            </a:extLst>
          </p:cNvPr>
          <p:cNvSpPr>
            <a:spLocks noGrp="1"/>
          </p:cNvSpPr>
          <p:nvPr>
            <p:ph type="ctrTitle"/>
          </p:nvPr>
        </p:nvSpPr>
        <p:spPr>
          <a:xfrm>
            <a:off x="3340608" y="1706879"/>
            <a:ext cx="5117592" cy="1680808"/>
          </a:xfrm>
        </p:spPr>
        <p:txBody>
          <a:bodyPr/>
          <a:lstStyle/>
          <a:p>
            <a:pPr algn="l"/>
            <a:r>
              <a:rPr lang="en-US" spc="-1" dirty="0" smtClean="0">
                <a:ea typeface="DejaVu Sans"/>
              </a:rPr>
              <a:t>Seamless Analytical Framework</a:t>
            </a:r>
            <a:endParaRPr lang="it-IT" dirty="0"/>
          </a:p>
        </p:txBody>
      </p:sp>
      <p:sp>
        <p:nvSpPr>
          <p:cNvPr id="3" name="Sottotitolo 2">
            <a:extLst>
              <a:ext uri="{FF2B5EF4-FFF2-40B4-BE49-F238E27FC236}">
                <a16:creationId xmlns:a16="http://schemas.microsoft.com/office/drawing/2014/main" xmlns="" id="{44862CDC-0BB4-C84C-87D4-268BFECEB555}"/>
              </a:ext>
            </a:extLst>
          </p:cNvPr>
          <p:cNvSpPr>
            <a:spLocks noGrp="1"/>
          </p:cNvSpPr>
          <p:nvPr>
            <p:ph type="subTitle" idx="1"/>
          </p:nvPr>
        </p:nvSpPr>
        <p:spPr>
          <a:xfrm>
            <a:off x="3340608" y="3633216"/>
            <a:ext cx="5117592" cy="2063496"/>
          </a:xfrm>
        </p:spPr>
        <p:txBody>
          <a:bodyPr>
            <a:normAutofit/>
          </a:bodyPr>
          <a:lstStyle/>
          <a:p>
            <a:pPr>
              <a:lnSpc>
                <a:spcPct val="100000"/>
              </a:lnSpc>
              <a:spcBef>
                <a:spcPts val="1001"/>
              </a:spcBef>
            </a:pPr>
            <a:r>
              <a:rPr lang="en-US" sz="2000" spc="-1" dirty="0">
                <a:solidFill>
                  <a:srgbClr val="000000"/>
                </a:solidFill>
                <a:ea typeface="DejaVu Sans"/>
              </a:rPr>
              <a:t>Pavlos </a:t>
            </a:r>
            <a:r>
              <a:rPr lang="en-US" sz="2000" spc="-1" dirty="0" smtClean="0">
                <a:solidFill>
                  <a:srgbClr val="000000"/>
                </a:solidFill>
                <a:ea typeface="DejaVu Sans"/>
              </a:rPr>
              <a:t>Kranas</a:t>
            </a:r>
            <a:endParaRPr lang="en-US" sz="2000" spc="-1" dirty="0">
              <a:latin typeface="Arial"/>
            </a:endParaRPr>
          </a:p>
          <a:p>
            <a:pPr>
              <a:lnSpc>
                <a:spcPct val="100000"/>
              </a:lnSpc>
              <a:spcBef>
                <a:spcPts val="1001"/>
              </a:spcBef>
            </a:pPr>
            <a:r>
              <a:rPr lang="en-US" sz="2000" spc="-1" dirty="0" smtClean="0">
                <a:solidFill>
                  <a:srgbClr val="000000"/>
                </a:solidFill>
                <a:ea typeface="DejaVu Sans"/>
              </a:rPr>
              <a:t>LeanXcale</a:t>
            </a:r>
            <a:endParaRPr lang="en-US" sz="2000" spc="-1" dirty="0">
              <a:latin typeface="Arial"/>
            </a:endParaRPr>
          </a:p>
          <a:p>
            <a:pPr>
              <a:lnSpc>
                <a:spcPct val="100000"/>
              </a:lnSpc>
              <a:spcBef>
                <a:spcPts val="1001"/>
              </a:spcBef>
            </a:pPr>
            <a:r>
              <a:rPr lang="en-US" sz="2000" spc="-1" dirty="0" smtClean="0">
                <a:solidFill>
                  <a:srgbClr val="000000"/>
                </a:solidFill>
                <a:ea typeface="DejaVu Sans"/>
              </a:rPr>
              <a:t>pavlos@leanxcale.com</a:t>
            </a:r>
          </a:p>
        </p:txBody>
      </p:sp>
      <p:cxnSp>
        <p:nvCxnSpPr>
          <p:cNvPr id="5" name="Connettore 1 4">
            <a:extLst>
              <a:ext uri="{FF2B5EF4-FFF2-40B4-BE49-F238E27FC236}">
                <a16:creationId xmlns:a16="http://schemas.microsoft.com/office/drawing/2014/main" xmlns="" id="{AC42EE79-B590-4A4F-9972-AFE4C1B43A16}"/>
              </a:ext>
            </a:extLst>
          </p:cNvPr>
          <p:cNvCxnSpPr/>
          <p:nvPr/>
        </p:nvCxnSpPr>
        <p:spPr>
          <a:xfrm>
            <a:off x="3340608" y="3510451"/>
            <a:ext cx="511759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09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 xmlns:a16="http://schemas.microsoft.com/office/drawing/2014/main" id="{CD47A4FF-40DB-42AA-8EA5-7C113760A99C}"/>
              </a:ext>
            </a:extLst>
          </p:cNvPr>
          <p:cNvSpPr/>
          <p:nvPr/>
        </p:nvSpPr>
        <p:spPr>
          <a:xfrm>
            <a:off x="1657350" y="1687286"/>
            <a:ext cx="6291834" cy="4302761"/>
          </a:xfrm>
          <a:prstGeom prst="roundRect">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r>
              <a:rPr lang="en-US" b="1" dirty="0">
                <a:solidFill>
                  <a:schemeClr val="tx1"/>
                </a:solidFill>
              </a:rPr>
              <a:t>Seamless</a:t>
            </a:r>
            <a:r>
              <a:rPr lang="en-US" b="1" dirty="0"/>
              <a:t>  </a:t>
            </a:r>
            <a:r>
              <a:rPr lang="en-US" b="1" dirty="0">
                <a:solidFill>
                  <a:schemeClr val="tx1"/>
                </a:solidFill>
              </a:rPr>
              <a:t>Component   </a:t>
            </a:r>
          </a:p>
        </p:txBody>
      </p:sp>
      <p:sp>
        <p:nvSpPr>
          <p:cNvPr id="2" name="Title 1">
            <a:extLst>
              <a:ext uri="{FF2B5EF4-FFF2-40B4-BE49-F238E27FC236}">
                <a16:creationId xmlns="" xmlns:a16="http://schemas.microsoft.com/office/drawing/2014/main" id="{CAAEB185-BF03-4F8B-B7E1-63432750EFAC}"/>
              </a:ext>
            </a:extLst>
          </p:cNvPr>
          <p:cNvSpPr>
            <a:spLocks noGrp="1"/>
          </p:cNvSpPr>
          <p:nvPr>
            <p:ph type="title"/>
          </p:nvPr>
        </p:nvSpPr>
        <p:spPr/>
        <p:txBody>
          <a:bodyPr/>
          <a:lstStyle/>
          <a:p>
            <a:r>
              <a:rPr lang="en-US" dirty="0"/>
              <a:t>Query path</a:t>
            </a:r>
          </a:p>
        </p:txBody>
      </p:sp>
      <p:sp>
        <p:nvSpPr>
          <p:cNvPr id="4" name="Date Placeholder 3">
            <a:extLst>
              <a:ext uri="{FF2B5EF4-FFF2-40B4-BE49-F238E27FC236}">
                <a16:creationId xmlns="" xmlns:a16="http://schemas.microsoft.com/office/drawing/2014/main" id="{5B83F6B1-898C-4739-B9E9-87A8A01301B8}"/>
              </a:ext>
            </a:extLst>
          </p:cNvPr>
          <p:cNvSpPr>
            <a:spLocks noGrp="1"/>
          </p:cNvSpPr>
          <p:nvPr>
            <p:ph type="dt" sz="half" idx="10"/>
          </p:nvPr>
        </p:nvSpPr>
        <p:spPr/>
        <p:txBody>
          <a:bodyPr/>
          <a:lstStyle/>
          <a:p>
            <a:r>
              <a:rPr lang="en-US"/>
              <a:t>16.07.2019</a:t>
            </a:r>
            <a:endParaRPr lang="it-IT"/>
          </a:p>
        </p:txBody>
      </p:sp>
      <p:sp>
        <p:nvSpPr>
          <p:cNvPr id="5" name="Footer Placeholder 4">
            <a:extLst>
              <a:ext uri="{FF2B5EF4-FFF2-40B4-BE49-F238E27FC236}">
                <a16:creationId xmlns="" xmlns:a16="http://schemas.microsoft.com/office/drawing/2014/main" id="{40025B2E-03DE-4935-921D-0FB0552A6C9B}"/>
              </a:ext>
            </a:extLst>
          </p:cNvPr>
          <p:cNvSpPr>
            <a:spLocks noGrp="1"/>
          </p:cNvSpPr>
          <p:nvPr>
            <p:ph type="ftr" sz="quarter" idx="11"/>
          </p:nvPr>
        </p:nvSpPr>
        <p:spPr/>
        <p:txBody>
          <a:bodyPr/>
          <a:lstStyle/>
          <a:p>
            <a:r>
              <a:rPr lang="it-IT"/>
              <a:t>Periodic Review Meeting</a:t>
            </a:r>
          </a:p>
        </p:txBody>
      </p:sp>
      <p:sp>
        <p:nvSpPr>
          <p:cNvPr id="6" name="Slide Number Placeholder 5">
            <a:extLst>
              <a:ext uri="{FF2B5EF4-FFF2-40B4-BE49-F238E27FC236}">
                <a16:creationId xmlns="" xmlns:a16="http://schemas.microsoft.com/office/drawing/2014/main" id="{15E3C9A9-6FC0-4535-9A3F-2A120DE427DF}"/>
              </a:ext>
            </a:extLst>
          </p:cNvPr>
          <p:cNvSpPr>
            <a:spLocks noGrp="1"/>
          </p:cNvSpPr>
          <p:nvPr>
            <p:ph type="sldNum" sz="quarter" idx="12"/>
          </p:nvPr>
        </p:nvSpPr>
        <p:spPr/>
        <p:txBody>
          <a:bodyPr/>
          <a:lstStyle/>
          <a:p>
            <a:fld id="{A0370BBB-7523-944B-9290-239AB4C5A6FD}" type="slidenum">
              <a:rPr lang="it-IT" smtClean="0"/>
              <a:t>10</a:t>
            </a:fld>
            <a:endParaRPr lang="it-IT"/>
          </a:p>
        </p:txBody>
      </p:sp>
      <p:sp>
        <p:nvSpPr>
          <p:cNvPr id="10" name="Arrow: Down 9">
            <a:extLst>
              <a:ext uri="{FF2B5EF4-FFF2-40B4-BE49-F238E27FC236}">
                <a16:creationId xmlns="" xmlns:a16="http://schemas.microsoft.com/office/drawing/2014/main" id="{70A8A0E3-AFBC-4FE2-BC30-557C4200B2B0}"/>
              </a:ext>
            </a:extLst>
          </p:cNvPr>
          <p:cNvSpPr/>
          <p:nvPr/>
        </p:nvSpPr>
        <p:spPr>
          <a:xfrm>
            <a:off x="4572000" y="1236107"/>
            <a:ext cx="342900" cy="6900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Terminator 10">
            <a:extLst>
              <a:ext uri="{FF2B5EF4-FFF2-40B4-BE49-F238E27FC236}">
                <a16:creationId xmlns="" xmlns:a16="http://schemas.microsoft.com/office/drawing/2014/main" id="{61517A22-BCC6-498F-BEBE-EC70A5C94EAD}"/>
              </a:ext>
            </a:extLst>
          </p:cNvPr>
          <p:cNvSpPr/>
          <p:nvPr/>
        </p:nvSpPr>
        <p:spPr>
          <a:xfrm>
            <a:off x="3838575" y="1926193"/>
            <a:ext cx="1819275" cy="43815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LXS</a:t>
            </a:r>
            <a:r>
              <a:rPr lang="en-US" dirty="0"/>
              <a:t> </a:t>
            </a:r>
            <a:r>
              <a:rPr lang="en-US" b="1" dirty="0"/>
              <a:t>Federator</a:t>
            </a:r>
          </a:p>
        </p:txBody>
      </p:sp>
      <p:sp>
        <p:nvSpPr>
          <p:cNvPr id="7" name="Arrow: Down 6">
            <a:extLst>
              <a:ext uri="{FF2B5EF4-FFF2-40B4-BE49-F238E27FC236}">
                <a16:creationId xmlns="" xmlns:a16="http://schemas.microsoft.com/office/drawing/2014/main" id="{260B4AE9-C038-4D3B-B18D-1BE57502CE7F}"/>
              </a:ext>
            </a:extLst>
          </p:cNvPr>
          <p:cNvSpPr/>
          <p:nvPr/>
        </p:nvSpPr>
        <p:spPr>
          <a:xfrm rot="1863679">
            <a:off x="3534203" y="2278698"/>
            <a:ext cx="323850" cy="97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 xmlns:a16="http://schemas.microsoft.com/office/drawing/2014/main" id="{3F78E367-BB0A-4FCD-9C6F-8CC56FE2984B}"/>
              </a:ext>
            </a:extLst>
          </p:cNvPr>
          <p:cNvSpPr/>
          <p:nvPr/>
        </p:nvSpPr>
        <p:spPr>
          <a:xfrm rot="19010740">
            <a:off x="5913051" y="2076894"/>
            <a:ext cx="323850" cy="12685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Terminator 13">
            <a:extLst>
              <a:ext uri="{FF2B5EF4-FFF2-40B4-BE49-F238E27FC236}">
                <a16:creationId xmlns="" xmlns:a16="http://schemas.microsoft.com/office/drawing/2014/main" id="{71BB067E-0AB5-4FC6-AD02-974DFFD94B42}"/>
              </a:ext>
            </a:extLst>
          </p:cNvPr>
          <p:cNvSpPr/>
          <p:nvPr/>
        </p:nvSpPr>
        <p:spPr>
          <a:xfrm>
            <a:off x="5581651" y="3190875"/>
            <a:ext cx="1981199" cy="55298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Spark JDBC Thrift Connector</a:t>
            </a:r>
            <a:r>
              <a:rPr lang="en-US" dirty="0"/>
              <a:t> </a:t>
            </a:r>
            <a:endParaRPr lang="en-US" b="1" dirty="0"/>
          </a:p>
        </p:txBody>
      </p:sp>
      <p:sp>
        <p:nvSpPr>
          <p:cNvPr id="9" name="Flowchart: Magnetic Disk 8">
            <a:extLst>
              <a:ext uri="{FF2B5EF4-FFF2-40B4-BE49-F238E27FC236}">
                <a16:creationId xmlns="" xmlns:a16="http://schemas.microsoft.com/office/drawing/2014/main" id="{E982DAA5-46F0-41FE-B1BC-1AA91E01CE1B}"/>
              </a:ext>
            </a:extLst>
          </p:cNvPr>
          <p:cNvSpPr/>
          <p:nvPr/>
        </p:nvSpPr>
        <p:spPr>
          <a:xfrm>
            <a:off x="5886450" y="5516088"/>
            <a:ext cx="1618107" cy="39477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Object Storage</a:t>
            </a:r>
          </a:p>
        </p:txBody>
      </p:sp>
      <p:sp>
        <p:nvSpPr>
          <p:cNvPr id="16" name="Arrow: Down 15">
            <a:extLst>
              <a:ext uri="{FF2B5EF4-FFF2-40B4-BE49-F238E27FC236}">
                <a16:creationId xmlns="" xmlns:a16="http://schemas.microsoft.com/office/drawing/2014/main" id="{5C6335B3-0A20-4730-801C-59E6572A24AA}"/>
              </a:ext>
            </a:extLst>
          </p:cNvPr>
          <p:cNvSpPr/>
          <p:nvPr/>
        </p:nvSpPr>
        <p:spPr>
          <a:xfrm rot="21436894">
            <a:off x="6485546" y="5089434"/>
            <a:ext cx="323850" cy="4174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 xmlns:a16="http://schemas.microsoft.com/office/drawing/2014/main" id="{CB3B4DB2-8B00-4465-A425-448FEA553035}"/>
              </a:ext>
            </a:extLst>
          </p:cNvPr>
          <p:cNvSpPr/>
          <p:nvPr/>
        </p:nvSpPr>
        <p:spPr>
          <a:xfrm rot="21401174">
            <a:off x="6447311" y="3764320"/>
            <a:ext cx="323850" cy="2756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 xmlns:a16="http://schemas.microsoft.com/office/drawing/2014/main" id="{B11CC9D9-848E-41E4-B536-9DE22EEA7D90}"/>
              </a:ext>
            </a:extLst>
          </p:cNvPr>
          <p:cNvGrpSpPr/>
          <p:nvPr/>
        </p:nvGrpSpPr>
        <p:grpSpPr>
          <a:xfrm>
            <a:off x="5947774" y="4035311"/>
            <a:ext cx="1344153" cy="1057996"/>
            <a:chOff x="7015791" y="3742704"/>
            <a:chExt cx="1344153" cy="1057996"/>
          </a:xfrm>
        </p:grpSpPr>
        <p:sp>
          <p:nvSpPr>
            <p:cNvPr id="23" name="Rectangle: Rounded Corners 22">
              <a:extLst>
                <a:ext uri="{FF2B5EF4-FFF2-40B4-BE49-F238E27FC236}">
                  <a16:creationId xmlns="" xmlns:a16="http://schemas.microsoft.com/office/drawing/2014/main" id="{720F39CC-9E1B-4107-95E1-AC05304C8485}"/>
                </a:ext>
              </a:extLst>
            </p:cNvPr>
            <p:cNvSpPr/>
            <p:nvPr/>
          </p:nvSpPr>
          <p:spPr>
            <a:xfrm>
              <a:off x="7015791" y="3742704"/>
              <a:ext cx="1344153" cy="105799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i="1" dirty="0">
                <a:solidFill>
                  <a:schemeClr val="tx1"/>
                </a:solidFill>
                <a:latin typeface="Brush Script MT" panose="020B0604020202020204" pitchFamily="66" charset="0"/>
              </a:endParaRPr>
            </a:p>
            <a:p>
              <a:pPr algn="ctr"/>
              <a:endParaRPr lang="en-US" sz="1600" b="1" i="1" dirty="0">
                <a:solidFill>
                  <a:schemeClr val="tx1"/>
                </a:solidFill>
                <a:latin typeface="Brush Script MT" panose="020B0604020202020204" pitchFamily="66" charset="0"/>
              </a:endParaRPr>
            </a:p>
            <a:p>
              <a:pPr algn="ctr"/>
              <a:r>
                <a:rPr lang="en-US" sz="1600" b="1" i="1" dirty="0">
                  <a:solidFill>
                    <a:schemeClr val="tx1"/>
                  </a:solidFill>
                  <a:latin typeface="Brush Script MT" panose="020B0604020202020204" pitchFamily="66" charset="0"/>
                </a:rPr>
                <a:t>with</a:t>
              </a:r>
            </a:p>
            <a:p>
              <a:pPr algn="ctr"/>
              <a:r>
                <a:rPr lang="en-US" sz="1600" b="1" i="1" dirty="0">
                  <a:solidFill>
                    <a:schemeClr val="tx1"/>
                  </a:solidFill>
                  <a:latin typeface="Brush Script MT" panose="020B0604020202020204" pitchFamily="66" charset="0"/>
                </a:rPr>
                <a:t>Data Skipping</a:t>
              </a:r>
            </a:p>
          </p:txBody>
        </p:sp>
        <p:pic>
          <p:nvPicPr>
            <p:cNvPr id="22" name="Picture 21">
              <a:extLst>
                <a:ext uri="{FF2B5EF4-FFF2-40B4-BE49-F238E27FC236}">
                  <a16:creationId xmlns="" xmlns:a16="http://schemas.microsoft.com/office/drawing/2014/main" id="{15554597-31C4-4A32-A9DA-5C55DE8D9FE8}"/>
                </a:ext>
              </a:extLst>
            </p:cNvPr>
            <p:cNvPicPr>
              <a:picLocks noChangeAspect="1"/>
            </p:cNvPicPr>
            <p:nvPr/>
          </p:nvPicPr>
          <p:blipFill>
            <a:blip r:embed="rId2"/>
            <a:stretch>
              <a:fillRect/>
            </a:stretch>
          </p:blipFill>
          <p:spPr>
            <a:xfrm>
              <a:off x="7258857" y="3804175"/>
              <a:ext cx="774032" cy="508884"/>
            </a:xfrm>
            <a:prstGeom prst="rect">
              <a:avLst/>
            </a:prstGeom>
          </p:spPr>
        </p:pic>
      </p:grpSp>
      <p:sp>
        <p:nvSpPr>
          <p:cNvPr id="24" name="Arrow: Down 23">
            <a:extLst>
              <a:ext uri="{FF2B5EF4-FFF2-40B4-BE49-F238E27FC236}">
                <a16:creationId xmlns="" xmlns:a16="http://schemas.microsoft.com/office/drawing/2014/main" id="{818B7213-868F-4A28-95D4-48AF2A90C7F9}"/>
              </a:ext>
            </a:extLst>
          </p:cNvPr>
          <p:cNvSpPr/>
          <p:nvPr/>
        </p:nvSpPr>
        <p:spPr>
          <a:xfrm rot="1863679">
            <a:off x="2572505" y="3556757"/>
            <a:ext cx="150289" cy="97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Down 24">
            <a:extLst>
              <a:ext uri="{FF2B5EF4-FFF2-40B4-BE49-F238E27FC236}">
                <a16:creationId xmlns="" xmlns:a16="http://schemas.microsoft.com/office/drawing/2014/main" id="{F34D6557-DCA8-4833-8860-C1BC257C0CB4}"/>
              </a:ext>
            </a:extLst>
          </p:cNvPr>
          <p:cNvSpPr/>
          <p:nvPr/>
        </p:nvSpPr>
        <p:spPr>
          <a:xfrm>
            <a:off x="3277386" y="3648075"/>
            <a:ext cx="150289" cy="8743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Down 25">
            <a:extLst>
              <a:ext uri="{FF2B5EF4-FFF2-40B4-BE49-F238E27FC236}">
                <a16:creationId xmlns="" xmlns:a16="http://schemas.microsoft.com/office/drawing/2014/main" id="{83869781-86F5-40CA-9310-0904BDA9CD1D}"/>
              </a:ext>
            </a:extLst>
          </p:cNvPr>
          <p:cNvSpPr/>
          <p:nvPr/>
        </p:nvSpPr>
        <p:spPr>
          <a:xfrm rot="19935805">
            <a:off x="3975806" y="3518967"/>
            <a:ext cx="150289" cy="97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Terminator 11">
            <a:extLst>
              <a:ext uri="{FF2B5EF4-FFF2-40B4-BE49-F238E27FC236}">
                <a16:creationId xmlns="" xmlns:a16="http://schemas.microsoft.com/office/drawing/2014/main" id="{FD4B93B5-85EC-4422-9BA2-A8BC4B5E2785}"/>
              </a:ext>
            </a:extLst>
          </p:cNvPr>
          <p:cNvSpPr/>
          <p:nvPr/>
        </p:nvSpPr>
        <p:spPr>
          <a:xfrm>
            <a:off x="2800351" y="3209925"/>
            <a:ext cx="1276350" cy="43815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LXS</a:t>
            </a:r>
            <a:r>
              <a:rPr lang="en-US" dirty="0"/>
              <a:t> </a:t>
            </a:r>
            <a:r>
              <a:rPr lang="en-US" b="1" dirty="0"/>
              <a:t>DB</a:t>
            </a:r>
          </a:p>
        </p:txBody>
      </p:sp>
      <p:sp>
        <p:nvSpPr>
          <p:cNvPr id="27" name="TextBox 26">
            <a:extLst>
              <a:ext uri="{FF2B5EF4-FFF2-40B4-BE49-F238E27FC236}">
                <a16:creationId xmlns="" xmlns:a16="http://schemas.microsoft.com/office/drawing/2014/main" id="{9B65ACDA-77FB-564E-8C16-25005D0A65D5}"/>
              </a:ext>
            </a:extLst>
          </p:cNvPr>
          <p:cNvSpPr txBox="1"/>
          <p:nvPr/>
        </p:nvSpPr>
        <p:spPr>
          <a:xfrm>
            <a:off x="609504" y="628174"/>
            <a:ext cx="7789355" cy="923330"/>
          </a:xfrm>
          <a:prstGeom prst="rect">
            <a:avLst/>
          </a:prstGeom>
          <a:noFill/>
        </p:spPr>
        <p:txBody>
          <a:bodyPr wrap="square" rtlCol="0">
            <a:spAutoFit/>
          </a:bodyPr>
          <a:lstStyle/>
          <a:p>
            <a:r>
              <a:rPr lang="en-US" b="1" dirty="0"/>
              <a:t>SELECT</a:t>
            </a:r>
            <a:r>
              <a:rPr lang="en-US" dirty="0"/>
              <a:t> </a:t>
            </a:r>
            <a:r>
              <a:rPr lang="en-US" dirty="0" err="1"/>
              <a:t>vessel_code</a:t>
            </a:r>
            <a:r>
              <a:rPr lang="en-US" dirty="0"/>
              <a:t>, datetime, longitude, latitude, </a:t>
            </a:r>
            <a:r>
              <a:rPr lang="en-US" dirty="0" err="1"/>
              <a:t>wind_speed</a:t>
            </a:r>
            <a:endParaRPr lang="en-US" dirty="0"/>
          </a:p>
          <a:p>
            <a:r>
              <a:rPr lang="en-US" b="1" dirty="0"/>
              <a:t>FROM</a:t>
            </a:r>
            <a:r>
              <a:rPr lang="en-US" dirty="0"/>
              <a:t> </a:t>
            </a:r>
            <a:r>
              <a:rPr lang="en-US" dirty="0" err="1"/>
              <a:t>danaos</a:t>
            </a:r>
            <a:r>
              <a:rPr lang="en-US" dirty="0"/>
              <a:t>       </a:t>
            </a:r>
          </a:p>
          <a:p>
            <a:r>
              <a:rPr lang="en-US" b="1" dirty="0"/>
              <a:t>WHERE</a:t>
            </a:r>
            <a:r>
              <a:rPr lang="en-US" dirty="0"/>
              <a:t> </a:t>
            </a:r>
            <a:r>
              <a:rPr lang="en-US" dirty="0" err="1">
                <a:solidFill>
                  <a:schemeClr val="accent6"/>
                </a:solidFill>
              </a:rPr>
              <a:t>wind_speed</a:t>
            </a:r>
            <a:r>
              <a:rPr lang="en-US" dirty="0">
                <a:solidFill>
                  <a:schemeClr val="accent6"/>
                </a:solidFill>
              </a:rPr>
              <a:t> &gt; 30</a:t>
            </a:r>
          </a:p>
        </p:txBody>
      </p:sp>
      <p:sp>
        <p:nvSpPr>
          <p:cNvPr id="28" name="TextBox 27"/>
          <p:cNvSpPr txBox="1"/>
          <p:nvPr/>
        </p:nvSpPr>
        <p:spPr>
          <a:xfrm>
            <a:off x="1672181" y="4564309"/>
            <a:ext cx="2531356" cy="646331"/>
          </a:xfrm>
          <a:prstGeom prst="rect">
            <a:avLst/>
          </a:prstGeom>
          <a:noFill/>
        </p:spPr>
        <p:txBody>
          <a:bodyPr wrap="square" rtlCol="0">
            <a:spAutoFit/>
          </a:bodyPr>
          <a:lstStyle/>
          <a:p>
            <a:r>
              <a:rPr lang="en-US" b="1" dirty="0"/>
              <a:t>WHERE</a:t>
            </a:r>
            <a:r>
              <a:rPr lang="en-US" dirty="0"/>
              <a:t> </a:t>
            </a:r>
            <a:r>
              <a:rPr lang="en-US" dirty="0" err="1">
                <a:solidFill>
                  <a:schemeClr val="accent6"/>
                </a:solidFill>
              </a:rPr>
              <a:t>wind_speed</a:t>
            </a:r>
            <a:r>
              <a:rPr lang="en-US" dirty="0">
                <a:solidFill>
                  <a:schemeClr val="accent6"/>
                </a:solidFill>
              </a:rPr>
              <a:t> &gt; 30</a:t>
            </a:r>
          </a:p>
          <a:p>
            <a:r>
              <a:rPr lang="en-US" b="1" dirty="0"/>
              <a:t>AND date &gt; ‘2018-01-01</a:t>
            </a:r>
            <a:r>
              <a:rPr lang="en-US" b="1" dirty="0">
                <a:solidFill>
                  <a:schemeClr val="accent6"/>
                </a:solidFill>
              </a:rPr>
              <a:t>’</a:t>
            </a:r>
          </a:p>
        </p:txBody>
      </p:sp>
      <p:sp>
        <p:nvSpPr>
          <p:cNvPr id="29" name="TextBox 28"/>
          <p:cNvSpPr txBox="1"/>
          <p:nvPr/>
        </p:nvSpPr>
        <p:spPr>
          <a:xfrm>
            <a:off x="6577856" y="2544544"/>
            <a:ext cx="2704384" cy="646331"/>
          </a:xfrm>
          <a:prstGeom prst="rect">
            <a:avLst/>
          </a:prstGeom>
          <a:noFill/>
        </p:spPr>
        <p:txBody>
          <a:bodyPr wrap="square" rtlCol="0">
            <a:spAutoFit/>
          </a:bodyPr>
          <a:lstStyle/>
          <a:p>
            <a:r>
              <a:rPr lang="en-US" b="1" dirty="0"/>
              <a:t>WHERE</a:t>
            </a:r>
            <a:r>
              <a:rPr lang="en-US" dirty="0"/>
              <a:t> </a:t>
            </a:r>
            <a:r>
              <a:rPr lang="en-US" dirty="0" err="1">
                <a:solidFill>
                  <a:schemeClr val="accent6"/>
                </a:solidFill>
              </a:rPr>
              <a:t>wind_speed</a:t>
            </a:r>
            <a:r>
              <a:rPr lang="en-US" dirty="0">
                <a:solidFill>
                  <a:schemeClr val="accent6"/>
                </a:solidFill>
              </a:rPr>
              <a:t> &gt; 30</a:t>
            </a:r>
          </a:p>
          <a:p>
            <a:r>
              <a:rPr lang="en-US" b="1" dirty="0"/>
              <a:t>AND date &lt;= ‘2018-01-01</a:t>
            </a:r>
            <a:r>
              <a:rPr lang="en-US" b="1" dirty="0">
                <a:solidFill>
                  <a:schemeClr val="accent6"/>
                </a:solidFill>
              </a:rPr>
              <a:t>’</a:t>
            </a:r>
          </a:p>
        </p:txBody>
      </p:sp>
    </p:spTree>
    <p:extLst>
      <p:ext uri="{BB962C8B-B14F-4D97-AF65-F5344CB8AC3E}">
        <p14:creationId xmlns:p14="http://schemas.microsoft.com/office/powerpoint/2010/main" val="3530634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DB2D396-3A0E-4017-8E77-9B005E0E594F}"/>
              </a:ext>
            </a:extLst>
          </p:cNvPr>
          <p:cNvSpPr>
            <a:spLocks noGrp="1"/>
          </p:cNvSpPr>
          <p:nvPr>
            <p:ph type="title"/>
          </p:nvPr>
        </p:nvSpPr>
        <p:spPr/>
        <p:txBody>
          <a:bodyPr>
            <a:normAutofit/>
          </a:bodyPr>
          <a:lstStyle/>
          <a:p>
            <a:r>
              <a:rPr lang="en-US" spc="-1" dirty="0" smtClean="0"/>
              <a:t>Supported Operations</a:t>
            </a:r>
            <a:endParaRPr lang="it-IT" dirty="0"/>
          </a:p>
        </p:txBody>
      </p:sp>
      <p:sp>
        <p:nvSpPr>
          <p:cNvPr id="3" name="Segnaposto contenuto 2">
            <a:extLst>
              <a:ext uri="{FF2B5EF4-FFF2-40B4-BE49-F238E27FC236}">
                <a16:creationId xmlns:a16="http://schemas.microsoft.com/office/drawing/2014/main" xmlns="" id="{7DEE8250-F779-4651-AE0C-EB90E7F9E8DE}"/>
              </a:ext>
            </a:extLst>
          </p:cNvPr>
          <p:cNvSpPr>
            <a:spLocks noGrp="1"/>
          </p:cNvSpPr>
          <p:nvPr>
            <p:ph idx="1"/>
          </p:nvPr>
        </p:nvSpPr>
        <p:spPr/>
        <p:txBody>
          <a:bodyPr/>
          <a:lstStyle/>
          <a:p>
            <a:r>
              <a:rPr lang="it-IT" dirty="0" smtClean="0"/>
              <a:t> Currently </a:t>
            </a:r>
            <a:r>
              <a:rPr lang="en-GB" spc="-1" dirty="0">
                <a:solidFill>
                  <a:srgbClr val="000000"/>
                </a:solidFill>
              </a:rPr>
              <a:t>s</a:t>
            </a:r>
            <a:r>
              <a:rPr lang="en-GB" spc="-1" dirty="0" smtClean="0">
                <a:solidFill>
                  <a:srgbClr val="000000"/>
                </a:solidFill>
              </a:rPr>
              <a:t>upports</a:t>
            </a:r>
          </a:p>
          <a:p>
            <a:pPr lvl="1"/>
            <a:r>
              <a:rPr lang="en-GB" spc="-1" dirty="0">
                <a:solidFill>
                  <a:srgbClr val="000000"/>
                </a:solidFill>
                <a:ea typeface="DejaVu Sans"/>
              </a:rPr>
              <a:t> </a:t>
            </a:r>
            <a:r>
              <a:rPr lang="en-GB" spc="-1" dirty="0" smtClean="0">
                <a:solidFill>
                  <a:srgbClr val="000000"/>
                </a:solidFill>
                <a:ea typeface="DejaVu Sans"/>
              </a:rPr>
              <a:t>Full Scan</a:t>
            </a:r>
          </a:p>
          <a:p>
            <a:pPr lvl="1"/>
            <a:r>
              <a:rPr lang="en-GB" spc="-1" dirty="0">
                <a:solidFill>
                  <a:srgbClr val="000000"/>
                </a:solidFill>
                <a:ea typeface="DejaVu Sans"/>
              </a:rPr>
              <a:t> </a:t>
            </a:r>
            <a:r>
              <a:rPr lang="en-GB" spc="-1" dirty="0" smtClean="0">
                <a:solidFill>
                  <a:srgbClr val="000000"/>
                </a:solidFill>
                <a:ea typeface="DejaVu Sans"/>
              </a:rPr>
              <a:t>Ordered Scan</a:t>
            </a:r>
          </a:p>
          <a:p>
            <a:pPr lvl="1"/>
            <a:r>
              <a:rPr lang="en-GB" spc="-1" dirty="0">
                <a:solidFill>
                  <a:srgbClr val="000000"/>
                </a:solidFill>
                <a:ea typeface="DejaVu Sans"/>
              </a:rPr>
              <a:t> </a:t>
            </a:r>
            <a:r>
              <a:rPr lang="en-GB" spc="-1" dirty="0" smtClean="0">
                <a:solidFill>
                  <a:srgbClr val="000000"/>
                </a:solidFill>
                <a:ea typeface="DejaVu Sans"/>
              </a:rPr>
              <a:t>LIMIT</a:t>
            </a:r>
          </a:p>
          <a:p>
            <a:pPr lvl="1"/>
            <a:r>
              <a:rPr lang="en-GB" spc="-1" dirty="0">
                <a:solidFill>
                  <a:srgbClr val="000000"/>
                </a:solidFill>
                <a:ea typeface="DejaVu Sans"/>
              </a:rPr>
              <a:t> </a:t>
            </a:r>
            <a:r>
              <a:rPr lang="en-GB" spc="-1" dirty="0" smtClean="0">
                <a:solidFill>
                  <a:srgbClr val="000000"/>
                </a:solidFill>
                <a:ea typeface="DejaVu Sans"/>
              </a:rPr>
              <a:t>Aggregations</a:t>
            </a:r>
          </a:p>
          <a:p>
            <a:pPr lvl="1"/>
            <a:r>
              <a:rPr lang="en-GB" spc="-1" dirty="0">
                <a:solidFill>
                  <a:srgbClr val="000000"/>
                </a:solidFill>
                <a:ea typeface="DejaVu Sans"/>
              </a:rPr>
              <a:t> </a:t>
            </a:r>
            <a:r>
              <a:rPr lang="en-GB" spc="-1" dirty="0" smtClean="0">
                <a:solidFill>
                  <a:srgbClr val="000000"/>
                </a:solidFill>
                <a:ea typeface="DejaVu Sans"/>
              </a:rPr>
              <a:t>Group By Aggregations</a:t>
            </a:r>
          </a:p>
          <a:p>
            <a:pPr lvl="1"/>
            <a:r>
              <a:rPr lang="en-GB" spc="-1" dirty="0">
                <a:solidFill>
                  <a:srgbClr val="000000"/>
                </a:solidFill>
                <a:ea typeface="DejaVu Sans"/>
              </a:rPr>
              <a:t> </a:t>
            </a:r>
            <a:r>
              <a:rPr lang="en-GB" spc="-1" dirty="0" smtClean="0">
                <a:solidFill>
                  <a:srgbClr val="000000"/>
                </a:solidFill>
                <a:ea typeface="DejaVu Sans"/>
              </a:rPr>
              <a:t>Ordered Group By Aggregations</a:t>
            </a:r>
          </a:p>
          <a:p>
            <a:endParaRPr lang="en-GB" spc="-1" dirty="0" smtClean="0">
              <a:solidFill>
                <a:srgbClr val="000000"/>
              </a:solidFill>
              <a:ea typeface="DejaVu Sans"/>
            </a:endParaRPr>
          </a:p>
          <a:p>
            <a:r>
              <a:rPr lang="en-GB" spc="-1" dirty="0" smtClean="0">
                <a:solidFill>
                  <a:srgbClr val="000000"/>
                </a:solidFill>
                <a:ea typeface="DejaVu Sans"/>
              </a:rPr>
              <a:t> Does not yet support</a:t>
            </a:r>
          </a:p>
          <a:p>
            <a:pPr lvl="1"/>
            <a:r>
              <a:rPr lang="en-GB" spc="-1" dirty="0">
                <a:solidFill>
                  <a:srgbClr val="000000"/>
                </a:solidFill>
                <a:ea typeface="DejaVu Sans"/>
              </a:rPr>
              <a:t> </a:t>
            </a:r>
            <a:r>
              <a:rPr lang="en-GB" spc="-1" dirty="0" smtClean="0">
                <a:solidFill>
                  <a:srgbClr val="000000"/>
                </a:solidFill>
                <a:ea typeface="DejaVu Sans"/>
              </a:rPr>
              <a:t>JOIN on fragmented data tables</a:t>
            </a:r>
            <a:endParaRPr lang="en-GB" spc="-1" dirty="0">
              <a:solidFill>
                <a:srgbClr val="000000"/>
              </a:solidFill>
              <a:ea typeface="DejaVu Sans"/>
            </a:endParaRPr>
          </a:p>
          <a:p>
            <a:pPr marL="914400" lvl="2" indent="0">
              <a:buNone/>
            </a:pPr>
            <a:endParaRPr lang="en-GB" spc="-1" dirty="0" smtClean="0">
              <a:solidFill>
                <a:srgbClr val="000000"/>
              </a:solidFill>
              <a:ea typeface="DejaVu Sans"/>
            </a:endParaRPr>
          </a:p>
          <a:p>
            <a:pPr marL="914400" lvl="2" indent="0">
              <a:buNone/>
            </a:pPr>
            <a:r>
              <a:rPr lang="en-GB" spc="-1" dirty="0">
                <a:solidFill>
                  <a:srgbClr val="000000"/>
                </a:solidFill>
                <a:ea typeface="DejaVu Sans"/>
              </a:rPr>
              <a:t>	</a:t>
            </a:r>
            <a:r>
              <a:rPr lang="en-GB" spc="-1" dirty="0" smtClean="0">
                <a:solidFill>
                  <a:srgbClr val="000000"/>
                </a:solidFill>
                <a:ea typeface="DejaVu Sans"/>
              </a:rPr>
              <a:t>	</a:t>
            </a:r>
            <a:endParaRPr lang="en-GB" spc="-1" dirty="0">
              <a:solidFill>
                <a:srgbClr val="000000"/>
              </a:solidFill>
              <a:ea typeface="DejaVu Sans"/>
            </a:endParaRPr>
          </a:p>
          <a:p>
            <a:endParaRPr lang="en-GB" spc="-1" dirty="0">
              <a:solidFill>
                <a:srgbClr val="000000"/>
              </a:solidFill>
              <a:ea typeface="DejaVu Sans"/>
            </a:endParaRPr>
          </a:p>
          <a:p>
            <a:pPr marL="457200" lvl="1" indent="0">
              <a:buNone/>
            </a:pPr>
            <a:endParaRPr lang="en-US" spc="-1" dirty="0">
              <a:solidFill>
                <a:srgbClr val="000000"/>
              </a:solidFill>
              <a:ea typeface="DejaVu Sans"/>
            </a:endParaRPr>
          </a:p>
          <a:p>
            <a:pPr marL="0" indent="0">
              <a:buNone/>
            </a:pPr>
            <a:endParaRPr lang="it-IT" dirty="0"/>
          </a:p>
        </p:txBody>
      </p:sp>
    </p:spTree>
    <p:extLst>
      <p:ext uri="{BB962C8B-B14F-4D97-AF65-F5344CB8AC3E}">
        <p14:creationId xmlns:p14="http://schemas.microsoft.com/office/powerpoint/2010/main" val="3878852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FFE436-74EA-D544-A3FD-014153FA7AEB}"/>
              </a:ext>
            </a:extLst>
          </p:cNvPr>
          <p:cNvSpPr>
            <a:spLocks noGrp="1"/>
          </p:cNvSpPr>
          <p:nvPr>
            <p:ph type="title"/>
          </p:nvPr>
        </p:nvSpPr>
        <p:spPr/>
        <p:txBody>
          <a:bodyPr/>
          <a:lstStyle/>
          <a:p>
            <a:r>
              <a:rPr lang="en-US" dirty="0"/>
              <a:t>Data Movement High Level</a:t>
            </a:r>
          </a:p>
        </p:txBody>
      </p:sp>
      <p:sp>
        <p:nvSpPr>
          <p:cNvPr id="4" name="Date Placeholder 3">
            <a:extLst>
              <a:ext uri="{FF2B5EF4-FFF2-40B4-BE49-F238E27FC236}">
                <a16:creationId xmlns="" xmlns:a16="http://schemas.microsoft.com/office/drawing/2014/main" id="{0E5EA389-8F7A-8C4A-A616-44982A2D7087}"/>
              </a:ext>
            </a:extLst>
          </p:cNvPr>
          <p:cNvSpPr>
            <a:spLocks noGrp="1"/>
          </p:cNvSpPr>
          <p:nvPr>
            <p:ph type="dt" sz="half" idx="10"/>
          </p:nvPr>
        </p:nvSpPr>
        <p:spPr/>
        <p:txBody>
          <a:bodyPr/>
          <a:lstStyle/>
          <a:p>
            <a:r>
              <a:rPr lang="en-US"/>
              <a:t>16.07.2019</a:t>
            </a:r>
            <a:endParaRPr lang="it-IT"/>
          </a:p>
        </p:txBody>
      </p:sp>
      <p:sp>
        <p:nvSpPr>
          <p:cNvPr id="5" name="Footer Placeholder 4">
            <a:extLst>
              <a:ext uri="{FF2B5EF4-FFF2-40B4-BE49-F238E27FC236}">
                <a16:creationId xmlns="" xmlns:a16="http://schemas.microsoft.com/office/drawing/2014/main" id="{0725BC46-0A57-6F4A-B39D-339F87093331}"/>
              </a:ext>
            </a:extLst>
          </p:cNvPr>
          <p:cNvSpPr>
            <a:spLocks noGrp="1"/>
          </p:cNvSpPr>
          <p:nvPr>
            <p:ph type="ftr" sz="quarter" idx="11"/>
          </p:nvPr>
        </p:nvSpPr>
        <p:spPr/>
        <p:txBody>
          <a:bodyPr/>
          <a:lstStyle/>
          <a:p>
            <a:r>
              <a:rPr lang="it-IT"/>
              <a:t>Periodic Review Meeting</a:t>
            </a:r>
          </a:p>
        </p:txBody>
      </p:sp>
      <p:sp>
        <p:nvSpPr>
          <p:cNvPr id="6" name="Slide Number Placeholder 5">
            <a:extLst>
              <a:ext uri="{FF2B5EF4-FFF2-40B4-BE49-F238E27FC236}">
                <a16:creationId xmlns="" xmlns:a16="http://schemas.microsoft.com/office/drawing/2014/main" id="{EE3C9BDE-23DD-1245-AC65-77BA3C3BCDA6}"/>
              </a:ext>
            </a:extLst>
          </p:cNvPr>
          <p:cNvSpPr>
            <a:spLocks noGrp="1"/>
          </p:cNvSpPr>
          <p:nvPr>
            <p:ph type="sldNum" sz="quarter" idx="12"/>
          </p:nvPr>
        </p:nvSpPr>
        <p:spPr/>
        <p:txBody>
          <a:bodyPr/>
          <a:lstStyle/>
          <a:p>
            <a:fld id="{A0370BBB-7523-944B-9290-239AB4C5A6FD}" type="slidenum">
              <a:rPr lang="it-IT" smtClean="0"/>
              <a:t>12</a:t>
            </a:fld>
            <a:endParaRPr lang="it-IT"/>
          </a:p>
        </p:txBody>
      </p:sp>
      <p:pic>
        <p:nvPicPr>
          <p:cNvPr id="9" name="Picture 8">
            <a:extLst>
              <a:ext uri="{FF2B5EF4-FFF2-40B4-BE49-F238E27FC236}">
                <a16:creationId xmlns="" xmlns:a16="http://schemas.microsoft.com/office/drawing/2014/main" id="{1CAC76A0-0586-425D-B2D7-EB6CB899D32C}"/>
              </a:ext>
            </a:extLst>
          </p:cNvPr>
          <p:cNvPicPr/>
          <p:nvPr/>
        </p:nvPicPr>
        <p:blipFill>
          <a:blip r:embed="rId2">
            <a:extLst>
              <a:ext uri="{28A0092B-C50C-407E-A947-70E740481C1C}">
                <a14:useLocalDpi xmlns:a14="http://schemas.microsoft.com/office/drawing/2010/main" val="0"/>
              </a:ext>
            </a:extLst>
          </a:blip>
          <a:stretch>
            <a:fillRect/>
          </a:stretch>
        </p:blipFill>
        <p:spPr>
          <a:xfrm>
            <a:off x="3044283" y="1806499"/>
            <a:ext cx="5965283" cy="4348974"/>
          </a:xfrm>
          <a:prstGeom prst="rect">
            <a:avLst/>
          </a:prstGeom>
        </p:spPr>
      </p:pic>
    </p:spTree>
    <p:extLst>
      <p:ext uri="{BB962C8B-B14F-4D97-AF65-F5344CB8AC3E}">
        <p14:creationId xmlns:p14="http://schemas.microsoft.com/office/powerpoint/2010/main" val="2875072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FFE436-74EA-D544-A3FD-014153FA7AEB}"/>
              </a:ext>
            </a:extLst>
          </p:cNvPr>
          <p:cNvSpPr>
            <a:spLocks noGrp="1"/>
          </p:cNvSpPr>
          <p:nvPr>
            <p:ph type="title"/>
          </p:nvPr>
        </p:nvSpPr>
        <p:spPr/>
        <p:txBody>
          <a:bodyPr/>
          <a:lstStyle/>
          <a:p>
            <a:r>
              <a:rPr lang="en-US" dirty="0"/>
              <a:t>Data Movement High Level</a:t>
            </a:r>
          </a:p>
        </p:txBody>
      </p:sp>
      <p:sp>
        <p:nvSpPr>
          <p:cNvPr id="4" name="Date Placeholder 3">
            <a:extLst>
              <a:ext uri="{FF2B5EF4-FFF2-40B4-BE49-F238E27FC236}">
                <a16:creationId xmlns="" xmlns:a16="http://schemas.microsoft.com/office/drawing/2014/main" id="{0E5EA389-8F7A-8C4A-A616-44982A2D7087}"/>
              </a:ext>
            </a:extLst>
          </p:cNvPr>
          <p:cNvSpPr>
            <a:spLocks noGrp="1"/>
          </p:cNvSpPr>
          <p:nvPr>
            <p:ph type="dt" sz="half" idx="10"/>
          </p:nvPr>
        </p:nvSpPr>
        <p:spPr/>
        <p:txBody>
          <a:bodyPr/>
          <a:lstStyle/>
          <a:p>
            <a:r>
              <a:rPr lang="en-US"/>
              <a:t>16.07.2019</a:t>
            </a:r>
            <a:endParaRPr lang="it-IT"/>
          </a:p>
        </p:txBody>
      </p:sp>
      <p:sp>
        <p:nvSpPr>
          <p:cNvPr id="5" name="Footer Placeholder 4">
            <a:extLst>
              <a:ext uri="{FF2B5EF4-FFF2-40B4-BE49-F238E27FC236}">
                <a16:creationId xmlns="" xmlns:a16="http://schemas.microsoft.com/office/drawing/2014/main" id="{0725BC46-0A57-6F4A-B39D-339F87093331}"/>
              </a:ext>
            </a:extLst>
          </p:cNvPr>
          <p:cNvSpPr>
            <a:spLocks noGrp="1"/>
          </p:cNvSpPr>
          <p:nvPr>
            <p:ph type="ftr" sz="quarter" idx="11"/>
          </p:nvPr>
        </p:nvSpPr>
        <p:spPr/>
        <p:txBody>
          <a:bodyPr/>
          <a:lstStyle/>
          <a:p>
            <a:r>
              <a:rPr lang="it-IT"/>
              <a:t>Periodic Review Meeting</a:t>
            </a:r>
          </a:p>
        </p:txBody>
      </p:sp>
      <p:sp>
        <p:nvSpPr>
          <p:cNvPr id="6" name="Slide Number Placeholder 5">
            <a:extLst>
              <a:ext uri="{FF2B5EF4-FFF2-40B4-BE49-F238E27FC236}">
                <a16:creationId xmlns="" xmlns:a16="http://schemas.microsoft.com/office/drawing/2014/main" id="{EE3C9BDE-23DD-1245-AC65-77BA3C3BCDA6}"/>
              </a:ext>
            </a:extLst>
          </p:cNvPr>
          <p:cNvSpPr>
            <a:spLocks noGrp="1"/>
          </p:cNvSpPr>
          <p:nvPr>
            <p:ph type="sldNum" sz="quarter" idx="12"/>
          </p:nvPr>
        </p:nvSpPr>
        <p:spPr/>
        <p:txBody>
          <a:bodyPr/>
          <a:lstStyle/>
          <a:p>
            <a:fld id="{A0370BBB-7523-944B-9290-239AB4C5A6FD}" type="slidenum">
              <a:rPr lang="it-IT" smtClean="0"/>
              <a:t>13</a:t>
            </a:fld>
            <a:endParaRPr lang="it-IT"/>
          </a:p>
        </p:txBody>
      </p:sp>
      <p:pic>
        <p:nvPicPr>
          <p:cNvPr id="8" name="Picture 7">
            <a:extLst>
              <a:ext uri="{FF2B5EF4-FFF2-40B4-BE49-F238E27FC236}">
                <a16:creationId xmlns="" xmlns:a16="http://schemas.microsoft.com/office/drawing/2014/main" id="{42BF1C38-E896-0940-BC23-FB9A6F176B13}"/>
              </a:ext>
            </a:extLst>
          </p:cNvPr>
          <p:cNvPicPr/>
          <p:nvPr/>
        </p:nvPicPr>
        <p:blipFill>
          <a:blip r:embed="rId2">
            <a:extLst>
              <a:ext uri="{28A0092B-C50C-407E-A947-70E740481C1C}">
                <a14:useLocalDpi xmlns:a14="http://schemas.microsoft.com/office/drawing/2010/main" val="0"/>
              </a:ext>
            </a:extLst>
          </a:blip>
          <a:stretch>
            <a:fillRect/>
          </a:stretch>
        </p:blipFill>
        <p:spPr>
          <a:xfrm>
            <a:off x="3044283" y="1806499"/>
            <a:ext cx="5965283" cy="4348974"/>
          </a:xfrm>
          <a:prstGeom prst="rect">
            <a:avLst/>
          </a:prstGeom>
        </p:spPr>
      </p:pic>
      <p:sp>
        <p:nvSpPr>
          <p:cNvPr id="10" name="Content Placeholder 2">
            <a:extLst>
              <a:ext uri="{FF2B5EF4-FFF2-40B4-BE49-F238E27FC236}">
                <a16:creationId xmlns="" xmlns:a16="http://schemas.microsoft.com/office/drawing/2014/main" id="{AF6143A1-8A09-FA4E-B337-8D8D6BBEA942}"/>
              </a:ext>
            </a:extLst>
          </p:cNvPr>
          <p:cNvSpPr>
            <a:spLocks noGrp="1"/>
          </p:cNvSpPr>
          <p:nvPr>
            <p:ph idx="1"/>
          </p:nvPr>
        </p:nvSpPr>
        <p:spPr>
          <a:xfrm>
            <a:off x="134433" y="825365"/>
            <a:ext cx="8875133" cy="1065080"/>
          </a:xfrm>
        </p:spPr>
        <p:txBody>
          <a:bodyPr>
            <a:normAutofit/>
          </a:bodyPr>
          <a:lstStyle/>
          <a:p>
            <a:r>
              <a:rPr lang="en-US" sz="1600" b="1" dirty="0"/>
              <a:t> </a:t>
            </a:r>
            <a:r>
              <a:rPr lang="en-US" sz="2400" b="1" dirty="0"/>
              <a:t>Prepare Data Slice </a:t>
            </a:r>
            <a:r>
              <a:rPr lang="en-US" sz="2400" dirty="0"/>
              <a:t>– Data Manager informs LXS to move data slice to a new data region, so that it can easily drop it later </a:t>
            </a:r>
          </a:p>
        </p:txBody>
      </p:sp>
      <p:sp>
        <p:nvSpPr>
          <p:cNvPr id="14" name="Rectangle 13">
            <a:extLst>
              <a:ext uri="{FF2B5EF4-FFF2-40B4-BE49-F238E27FC236}">
                <a16:creationId xmlns="" xmlns:a16="http://schemas.microsoft.com/office/drawing/2014/main" id="{517672B6-96F6-A145-9C4E-F65928C1CFD5}"/>
              </a:ext>
            </a:extLst>
          </p:cNvPr>
          <p:cNvSpPr/>
          <p:nvPr/>
        </p:nvSpPr>
        <p:spPr>
          <a:xfrm>
            <a:off x="3679902" y="2843561"/>
            <a:ext cx="1817649" cy="970156"/>
          </a:xfrm>
          <a:prstGeom prst="rect">
            <a:avLst/>
          </a:prstGeom>
          <a:solidFill>
            <a:srgbClr val="FFFF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solidFill>
                  <a:schemeClr val="tx1"/>
                </a:solidFill>
              </a:rPr>
              <a:t>1. Prepare Data Slice  </a:t>
            </a:r>
          </a:p>
          <a:p>
            <a:pPr algn="ctr"/>
            <a:endParaRPr lang="en-US" dirty="0">
              <a:solidFill>
                <a:schemeClr val="tx1"/>
              </a:solidFill>
            </a:endParaRPr>
          </a:p>
        </p:txBody>
      </p:sp>
    </p:spTree>
    <p:extLst>
      <p:ext uri="{BB962C8B-B14F-4D97-AF65-F5344CB8AC3E}">
        <p14:creationId xmlns:p14="http://schemas.microsoft.com/office/powerpoint/2010/main" val="1341707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FFE436-74EA-D544-A3FD-014153FA7AEB}"/>
              </a:ext>
            </a:extLst>
          </p:cNvPr>
          <p:cNvSpPr>
            <a:spLocks noGrp="1"/>
          </p:cNvSpPr>
          <p:nvPr>
            <p:ph type="title"/>
          </p:nvPr>
        </p:nvSpPr>
        <p:spPr/>
        <p:txBody>
          <a:bodyPr/>
          <a:lstStyle/>
          <a:p>
            <a:r>
              <a:rPr lang="en-US" dirty="0"/>
              <a:t>Data Movement High Level</a:t>
            </a:r>
          </a:p>
        </p:txBody>
      </p:sp>
      <p:sp>
        <p:nvSpPr>
          <p:cNvPr id="4" name="Date Placeholder 3">
            <a:extLst>
              <a:ext uri="{FF2B5EF4-FFF2-40B4-BE49-F238E27FC236}">
                <a16:creationId xmlns="" xmlns:a16="http://schemas.microsoft.com/office/drawing/2014/main" id="{0E5EA389-8F7A-8C4A-A616-44982A2D7087}"/>
              </a:ext>
            </a:extLst>
          </p:cNvPr>
          <p:cNvSpPr>
            <a:spLocks noGrp="1"/>
          </p:cNvSpPr>
          <p:nvPr>
            <p:ph type="dt" sz="half" idx="10"/>
          </p:nvPr>
        </p:nvSpPr>
        <p:spPr/>
        <p:txBody>
          <a:bodyPr/>
          <a:lstStyle/>
          <a:p>
            <a:r>
              <a:rPr lang="en-US"/>
              <a:t>16.07.2019</a:t>
            </a:r>
            <a:endParaRPr lang="it-IT"/>
          </a:p>
        </p:txBody>
      </p:sp>
      <p:sp>
        <p:nvSpPr>
          <p:cNvPr id="5" name="Footer Placeholder 4">
            <a:extLst>
              <a:ext uri="{FF2B5EF4-FFF2-40B4-BE49-F238E27FC236}">
                <a16:creationId xmlns="" xmlns:a16="http://schemas.microsoft.com/office/drawing/2014/main" id="{0725BC46-0A57-6F4A-B39D-339F87093331}"/>
              </a:ext>
            </a:extLst>
          </p:cNvPr>
          <p:cNvSpPr>
            <a:spLocks noGrp="1"/>
          </p:cNvSpPr>
          <p:nvPr>
            <p:ph type="ftr" sz="quarter" idx="11"/>
          </p:nvPr>
        </p:nvSpPr>
        <p:spPr/>
        <p:txBody>
          <a:bodyPr/>
          <a:lstStyle/>
          <a:p>
            <a:r>
              <a:rPr lang="it-IT"/>
              <a:t>Periodic Review Meeting</a:t>
            </a:r>
          </a:p>
        </p:txBody>
      </p:sp>
      <p:sp>
        <p:nvSpPr>
          <p:cNvPr id="6" name="Slide Number Placeholder 5">
            <a:extLst>
              <a:ext uri="{FF2B5EF4-FFF2-40B4-BE49-F238E27FC236}">
                <a16:creationId xmlns="" xmlns:a16="http://schemas.microsoft.com/office/drawing/2014/main" id="{EE3C9BDE-23DD-1245-AC65-77BA3C3BCDA6}"/>
              </a:ext>
            </a:extLst>
          </p:cNvPr>
          <p:cNvSpPr>
            <a:spLocks noGrp="1"/>
          </p:cNvSpPr>
          <p:nvPr>
            <p:ph type="sldNum" sz="quarter" idx="12"/>
          </p:nvPr>
        </p:nvSpPr>
        <p:spPr/>
        <p:txBody>
          <a:bodyPr/>
          <a:lstStyle/>
          <a:p>
            <a:fld id="{A0370BBB-7523-944B-9290-239AB4C5A6FD}" type="slidenum">
              <a:rPr lang="it-IT" smtClean="0"/>
              <a:t>14</a:t>
            </a:fld>
            <a:endParaRPr lang="it-IT"/>
          </a:p>
        </p:txBody>
      </p:sp>
      <p:pic>
        <p:nvPicPr>
          <p:cNvPr id="8" name="Picture 7">
            <a:extLst>
              <a:ext uri="{FF2B5EF4-FFF2-40B4-BE49-F238E27FC236}">
                <a16:creationId xmlns="" xmlns:a16="http://schemas.microsoft.com/office/drawing/2014/main" id="{42BF1C38-E896-0940-BC23-FB9A6F176B13}"/>
              </a:ext>
            </a:extLst>
          </p:cNvPr>
          <p:cNvPicPr/>
          <p:nvPr/>
        </p:nvPicPr>
        <p:blipFill>
          <a:blip r:embed="rId2">
            <a:extLst>
              <a:ext uri="{28A0092B-C50C-407E-A947-70E740481C1C}">
                <a14:useLocalDpi xmlns:a14="http://schemas.microsoft.com/office/drawing/2010/main" val="0"/>
              </a:ext>
            </a:extLst>
          </a:blip>
          <a:stretch>
            <a:fillRect/>
          </a:stretch>
        </p:blipFill>
        <p:spPr>
          <a:xfrm>
            <a:off x="3044283" y="1806499"/>
            <a:ext cx="5965283" cy="4348974"/>
          </a:xfrm>
          <a:prstGeom prst="rect">
            <a:avLst/>
          </a:prstGeom>
        </p:spPr>
      </p:pic>
      <p:sp>
        <p:nvSpPr>
          <p:cNvPr id="10" name="Content Placeholder 2">
            <a:extLst>
              <a:ext uri="{FF2B5EF4-FFF2-40B4-BE49-F238E27FC236}">
                <a16:creationId xmlns="" xmlns:a16="http://schemas.microsoft.com/office/drawing/2014/main" id="{AF6143A1-8A09-FA4E-B337-8D8D6BBEA942}"/>
              </a:ext>
            </a:extLst>
          </p:cNvPr>
          <p:cNvSpPr>
            <a:spLocks noGrp="1"/>
          </p:cNvSpPr>
          <p:nvPr>
            <p:ph idx="1"/>
          </p:nvPr>
        </p:nvSpPr>
        <p:spPr>
          <a:xfrm>
            <a:off x="134433" y="825365"/>
            <a:ext cx="8875133" cy="970156"/>
          </a:xfrm>
        </p:spPr>
        <p:txBody>
          <a:bodyPr>
            <a:normAutofit fontScale="85000" lnSpcReduction="20000"/>
          </a:bodyPr>
          <a:lstStyle/>
          <a:p>
            <a:r>
              <a:rPr lang="en-US" sz="1600" b="1" dirty="0"/>
              <a:t> </a:t>
            </a:r>
            <a:r>
              <a:rPr lang="en-US" sz="3100" b="1" dirty="0"/>
              <a:t>Inform to Move Data Slice </a:t>
            </a:r>
            <a:r>
              <a:rPr lang="en-US" sz="3100" dirty="0"/>
              <a:t>– Data Manager informs the Data Mover that it can start the movement process, sending the SQL statement to grab the data slice from LXS</a:t>
            </a:r>
          </a:p>
        </p:txBody>
      </p:sp>
      <p:sp>
        <p:nvSpPr>
          <p:cNvPr id="9" name="Rectangle 8">
            <a:extLst>
              <a:ext uri="{FF2B5EF4-FFF2-40B4-BE49-F238E27FC236}">
                <a16:creationId xmlns="" xmlns:a16="http://schemas.microsoft.com/office/drawing/2014/main" id="{9FE0C9E8-E2C6-DC4E-BFD1-DE8564A421A8}"/>
              </a:ext>
            </a:extLst>
          </p:cNvPr>
          <p:cNvSpPr/>
          <p:nvPr/>
        </p:nvSpPr>
        <p:spPr>
          <a:xfrm>
            <a:off x="3044283" y="5322332"/>
            <a:ext cx="3423424" cy="970156"/>
          </a:xfrm>
          <a:prstGeom prst="rect">
            <a:avLst/>
          </a:prstGeom>
          <a:solidFill>
            <a:srgbClr val="FFFF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       2. Inform to Move Data Slice</a:t>
            </a:r>
          </a:p>
          <a:p>
            <a:pPr algn="ctr"/>
            <a:endParaRPr lang="en-US" dirty="0">
              <a:solidFill>
                <a:schemeClr val="tx1"/>
              </a:solidFill>
            </a:endParaRPr>
          </a:p>
        </p:txBody>
      </p:sp>
    </p:spTree>
    <p:extLst>
      <p:ext uri="{BB962C8B-B14F-4D97-AF65-F5344CB8AC3E}">
        <p14:creationId xmlns:p14="http://schemas.microsoft.com/office/powerpoint/2010/main" val="189871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FFE436-74EA-D544-A3FD-014153FA7AEB}"/>
              </a:ext>
            </a:extLst>
          </p:cNvPr>
          <p:cNvSpPr>
            <a:spLocks noGrp="1"/>
          </p:cNvSpPr>
          <p:nvPr>
            <p:ph type="title"/>
          </p:nvPr>
        </p:nvSpPr>
        <p:spPr/>
        <p:txBody>
          <a:bodyPr/>
          <a:lstStyle/>
          <a:p>
            <a:r>
              <a:rPr lang="en-US" dirty="0"/>
              <a:t>Data Movement High Level</a:t>
            </a:r>
          </a:p>
        </p:txBody>
      </p:sp>
      <p:sp>
        <p:nvSpPr>
          <p:cNvPr id="4" name="Date Placeholder 3">
            <a:extLst>
              <a:ext uri="{FF2B5EF4-FFF2-40B4-BE49-F238E27FC236}">
                <a16:creationId xmlns="" xmlns:a16="http://schemas.microsoft.com/office/drawing/2014/main" id="{0E5EA389-8F7A-8C4A-A616-44982A2D7087}"/>
              </a:ext>
            </a:extLst>
          </p:cNvPr>
          <p:cNvSpPr>
            <a:spLocks noGrp="1"/>
          </p:cNvSpPr>
          <p:nvPr>
            <p:ph type="dt" sz="half" idx="10"/>
          </p:nvPr>
        </p:nvSpPr>
        <p:spPr/>
        <p:txBody>
          <a:bodyPr/>
          <a:lstStyle/>
          <a:p>
            <a:r>
              <a:rPr lang="en-US"/>
              <a:t>16.07.2019</a:t>
            </a:r>
            <a:endParaRPr lang="it-IT"/>
          </a:p>
        </p:txBody>
      </p:sp>
      <p:sp>
        <p:nvSpPr>
          <p:cNvPr id="5" name="Footer Placeholder 4">
            <a:extLst>
              <a:ext uri="{FF2B5EF4-FFF2-40B4-BE49-F238E27FC236}">
                <a16:creationId xmlns="" xmlns:a16="http://schemas.microsoft.com/office/drawing/2014/main" id="{0725BC46-0A57-6F4A-B39D-339F87093331}"/>
              </a:ext>
            </a:extLst>
          </p:cNvPr>
          <p:cNvSpPr>
            <a:spLocks noGrp="1"/>
          </p:cNvSpPr>
          <p:nvPr>
            <p:ph type="ftr" sz="quarter" idx="11"/>
          </p:nvPr>
        </p:nvSpPr>
        <p:spPr/>
        <p:txBody>
          <a:bodyPr/>
          <a:lstStyle/>
          <a:p>
            <a:r>
              <a:rPr lang="it-IT"/>
              <a:t>Periodic Review Meeting</a:t>
            </a:r>
          </a:p>
        </p:txBody>
      </p:sp>
      <p:sp>
        <p:nvSpPr>
          <p:cNvPr id="6" name="Slide Number Placeholder 5">
            <a:extLst>
              <a:ext uri="{FF2B5EF4-FFF2-40B4-BE49-F238E27FC236}">
                <a16:creationId xmlns="" xmlns:a16="http://schemas.microsoft.com/office/drawing/2014/main" id="{EE3C9BDE-23DD-1245-AC65-77BA3C3BCDA6}"/>
              </a:ext>
            </a:extLst>
          </p:cNvPr>
          <p:cNvSpPr>
            <a:spLocks noGrp="1"/>
          </p:cNvSpPr>
          <p:nvPr>
            <p:ph type="sldNum" sz="quarter" idx="12"/>
          </p:nvPr>
        </p:nvSpPr>
        <p:spPr/>
        <p:txBody>
          <a:bodyPr/>
          <a:lstStyle/>
          <a:p>
            <a:fld id="{A0370BBB-7523-944B-9290-239AB4C5A6FD}" type="slidenum">
              <a:rPr lang="it-IT" smtClean="0"/>
              <a:t>15</a:t>
            </a:fld>
            <a:endParaRPr lang="it-IT"/>
          </a:p>
        </p:txBody>
      </p:sp>
      <p:pic>
        <p:nvPicPr>
          <p:cNvPr id="8" name="Picture 7">
            <a:extLst>
              <a:ext uri="{FF2B5EF4-FFF2-40B4-BE49-F238E27FC236}">
                <a16:creationId xmlns="" xmlns:a16="http://schemas.microsoft.com/office/drawing/2014/main" id="{42BF1C38-E896-0940-BC23-FB9A6F176B13}"/>
              </a:ext>
            </a:extLst>
          </p:cNvPr>
          <p:cNvPicPr/>
          <p:nvPr/>
        </p:nvPicPr>
        <p:blipFill>
          <a:blip r:embed="rId2">
            <a:extLst>
              <a:ext uri="{28A0092B-C50C-407E-A947-70E740481C1C}">
                <a14:useLocalDpi xmlns:a14="http://schemas.microsoft.com/office/drawing/2010/main" val="0"/>
              </a:ext>
            </a:extLst>
          </a:blip>
          <a:stretch>
            <a:fillRect/>
          </a:stretch>
        </p:blipFill>
        <p:spPr>
          <a:xfrm>
            <a:off x="3044283" y="1806499"/>
            <a:ext cx="5965283" cy="4348974"/>
          </a:xfrm>
          <a:prstGeom prst="rect">
            <a:avLst/>
          </a:prstGeom>
        </p:spPr>
      </p:pic>
      <p:sp>
        <p:nvSpPr>
          <p:cNvPr id="10" name="Content Placeholder 2">
            <a:extLst>
              <a:ext uri="{FF2B5EF4-FFF2-40B4-BE49-F238E27FC236}">
                <a16:creationId xmlns="" xmlns:a16="http://schemas.microsoft.com/office/drawing/2014/main" id="{AF6143A1-8A09-FA4E-B337-8D8D6BBEA942}"/>
              </a:ext>
            </a:extLst>
          </p:cNvPr>
          <p:cNvSpPr>
            <a:spLocks noGrp="1"/>
          </p:cNvSpPr>
          <p:nvPr>
            <p:ph idx="1"/>
          </p:nvPr>
        </p:nvSpPr>
        <p:spPr>
          <a:xfrm>
            <a:off x="134434" y="825364"/>
            <a:ext cx="8875132" cy="849323"/>
          </a:xfrm>
        </p:spPr>
        <p:txBody>
          <a:bodyPr>
            <a:normAutofit fontScale="92500"/>
          </a:bodyPr>
          <a:lstStyle/>
          <a:p>
            <a:r>
              <a:rPr lang="en-US" sz="1600" b="1" dirty="0"/>
              <a:t> </a:t>
            </a:r>
            <a:r>
              <a:rPr lang="en-US" b="1" dirty="0"/>
              <a:t>Get Data Slice – </a:t>
            </a:r>
            <a:r>
              <a:rPr lang="en-US" dirty="0"/>
              <a:t>Upon receiving a message from the RabbitMQ the data mover fetches the data slice from LXS via JDBC</a:t>
            </a:r>
          </a:p>
        </p:txBody>
      </p:sp>
      <p:sp>
        <p:nvSpPr>
          <p:cNvPr id="9" name="Rectangle 8">
            <a:extLst>
              <a:ext uri="{FF2B5EF4-FFF2-40B4-BE49-F238E27FC236}">
                <a16:creationId xmlns="" xmlns:a16="http://schemas.microsoft.com/office/drawing/2014/main" id="{85223C96-D247-6A49-8B9E-34E0588C0D34}"/>
              </a:ext>
            </a:extLst>
          </p:cNvPr>
          <p:cNvSpPr/>
          <p:nvPr/>
        </p:nvSpPr>
        <p:spPr>
          <a:xfrm>
            <a:off x="5118099" y="3980986"/>
            <a:ext cx="1796409" cy="970156"/>
          </a:xfrm>
          <a:prstGeom prst="rect">
            <a:avLst/>
          </a:prstGeom>
          <a:solidFill>
            <a:srgbClr val="FFFF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solidFill>
                <a:schemeClr val="tx1"/>
              </a:solidFill>
            </a:endParaRPr>
          </a:p>
          <a:p>
            <a:pPr algn="ctr"/>
            <a:r>
              <a:rPr lang="en-US" dirty="0">
                <a:solidFill>
                  <a:schemeClr val="tx1"/>
                </a:solidFill>
              </a:rPr>
              <a:t>3. Get Data Slice</a:t>
            </a:r>
          </a:p>
        </p:txBody>
      </p:sp>
    </p:spTree>
    <p:extLst>
      <p:ext uri="{BB962C8B-B14F-4D97-AF65-F5344CB8AC3E}">
        <p14:creationId xmlns:p14="http://schemas.microsoft.com/office/powerpoint/2010/main" val="1217306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FFE436-74EA-D544-A3FD-014153FA7AEB}"/>
              </a:ext>
            </a:extLst>
          </p:cNvPr>
          <p:cNvSpPr>
            <a:spLocks noGrp="1"/>
          </p:cNvSpPr>
          <p:nvPr>
            <p:ph type="title"/>
          </p:nvPr>
        </p:nvSpPr>
        <p:spPr/>
        <p:txBody>
          <a:bodyPr/>
          <a:lstStyle/>
          <a:p>
            <a:r>
              <a:rPr lang="en-US" dirty="0"/>
              <a:t>Data Movement High Level</a:t>
            </a:r>
          </a:p>
        </p:txBody>
      </p:sp>
      <p:sp>
        <p:nvSpPr>
          <p:cNvPr id="4" name="Date Placeholder 3">
            <a:extLst>
              <a:ext uri="{FF2B5EF4-FFF2-40B4-BE49-F238E27FC236}">
                <a16:creationId xmlns="" xmlns:a16="http://schemas.microsoft.com/office/drawing/2014/main" id="{0E5EA389-8F7A-8C4A-A616-44982A2D7087}"/>
              </a:ext>
            </a:extLst>
          </p:cNvPr>
          <p:cNvSpPr>
            <a:spLocks noGrp="1"/>
          </p:cNvSpPr>
          <p:nvPr>
            <p:ph type="dt" sz="half" idx="10"/>
          </p:nvPr>
        </p:nvSpPr>
        <p:spPr/>
        <p:txBody>
          <a:bodyPr/>
          <a:lstStyle/>
          <a:p>
            <a:r>
              <a:rPr lang="en-US"/>
              <a:t>16.07.2019</a:t>
            </a:r>
            <a:endParaRPr lang="it-IT"/>
          </a:p>
        </p:txBody>
      </p:sp>
      <p:sp>
        <p:nvSpPr>
          <p:cNvPr id="5" name="Footer Placeholder 4">
            <a:extLst>
              <a:ext uri="{FF2B5EF4-FFF2-40B4-BE49-F238E27FC236}">
                <a16:creationId xmlns="" xmlns:a16="http://schemas.microsoft.com/office/drawing/2014/main" id="{0725BC46-0A57-6F4A-B39D-339F87093331}"/>
              </a:ext>
            </a:extLst>
          </p:cNvPr>
          <p:cNvSpPr>
            <a:spLocks noGrp="1"/>
          </p:cNvSpPr>
          <p:nvPr>
            <p:ph type="ftr" sz="quarter" idx="11"/>
          </p:nvPr>
        </p:nvSpPr>
        <p:spPr/>
        <p:txBody>
          <a:bodyPr/>
          <a:lstStyle/>
          <a:p>
            <a:r>
              <a:rPr lang="it-IT"/>
              <a:t>Periodic Review Meeting</a:t>
            </a:r>
          </a:p>
        </p:txBody>
      </p:sp>
      <p:sp>
        <p:nvSpPr>
          <p:cNvPr id="6" name="Slide Number Placeholder 5">
            <a:extLst>
              <a:ext uri="{FF2B5EF4-FFF2-40B4-BE49-F238E27FC236}">
                <a16:creationId xmlns="" xmlns:a16="http://schemas.microsoft.com/office/drawing/2014/main" id="{EE3C9BDE-23DD-1245-AC65-77BA3C3BCDA6}"/>
              </a:ext>
            </a:extLst>
          </p:cNvPr>
          <p:cNvSpPr>
            <a:spLocks noGrp="1"/>
          </p:cNvSpPr>
          <p:nvPr>
            <p:ph type="sldNum" sz="quarter" idx="12"/>
          </p:nvPr>
        </p:nvSpPr>
        <p:spPr/>
        <p:txBody>
          <a:bodyPr/>
          <a:lstStyle/>
          <a:p>
            <a:fld id="{A0370BBB-7523-944B-9290-239AB4C5A6FD}" type="slidenum">
              <a:rPr lang="it-IT" smtClean="0"/>
              <a:t>16</a:t>
            </a:fld>
            <a:endParaRPr lang="it-IT"/>
          </a:p>
        </p:txBody>
      </p:sp>
      <p:pic>
        <p:nvPicPr>
          <p:cNvPr id="8" name="Picture 7">
            <a:extLst>
              <a:ext uri="{FF2B5EF4-FFF2-40B4-BE49-F238E27FC236}">
                <a16:creationId xmlns="" xmlns:a16="http://schemas.microsoft.com/office/drawing/2014/main" id="{42BF1C38-E896-0940-BC23-FB9A6F176B13}"/>
              </a:ext>
            </a:extLst>
          </p:cNvPr>
          <p:cNvPicPr/>
          <p:nvPr/>
        </p:nvPicPr>
        <p:blipFill>
          <a:blip r:embed="rId2">
            <a:extLst>
              <a:ext uri="{28A0092B-C50C-407E-A947-70E740481C1C}">
                <a14:useLocalDpi xmlns:a14="http://schemas.microsoft.com/office/drawing/2010/main" val="0"/>
              </a:ext>
            </a:extLst>
          </a:blip>
          <a:stretch>
            <a:fillRect/>
          </a:stretch>
        </p:blipFill>
        <p:spPr>
          <a:xfrm>
            <a:off x="3044283" y="1806499"/>
            <a:ext cx="5965283" cy="4348974"/>
          </a:xfrm>
          <a:prstGeom prst="rect">
            <a:avLst/>
          </a:prstGeom>
        </p:spPr>
      </p:pic>
      <p:sp>
        <p:nvSpPr>
          <p:cNvPr id="10" name="Content Placeholder 2">
            <a:extLst>
              <a:ext uri="{FF2B5EF4-FFF2-40B4-BE49-F238E27FC236}">
                <a16:creationId xmlns="" xmlns:a16="http://schemas.microsoft.com/office/drawing/2014/main" id="{AF6143A1-8A09-FA4E-B337-8D8D6BBEA942}"/>
              </a:ext>
            </a:extLst>
          </p:cNvPr>
          <p:cNvSpPr>
            <a:spLocks noGrp="1"/>
          </p:cNvSpPr>
          <p:nvPr>
            <p:ph idx="1"/>
          </p:nvPr>
        </p:nvSpPr>
        <p:spPr>
          <a:xfrm>
            <a:off x="134434" y="825365"/>
            <a:ext cx="9009566" cy="731488"/>
          </a:xfrm>
        </p:spPr>
        <p:txBody>
          <a:bodyPr>
            <a:normAutofit lnSpcReduction="10000"/>
          </a:bodyPr>
          <a:lstStyle/>
          <a:p>
            <a:r>
              <a:rPr lang="en-US" sz="1600" b="1" dirty="0"/>
              <a:t> </a:t>
            </a:r>
            <a:r>
              <a:rPr lang="en-US" sz="2400" b="1" dirty="0"/>
              <a:t>Store Data Slice </a:t>
            </a:r>
            <a:r>
              <a:rPr lang="en-US" sz="2000" dirty="0"/>
              <a:t>– </a:t>
            </a:r>
            <a:r>
              <a:rPr lang="en-US" sz="2400" dirty="0"/>
              <a:t>Data Mover layout the data, build data skipping indexes and stores the data to Object </a:t>
            </a:r>
            <a:r>
              <a:rPr lang="en-US" sz="2400" dirty="0" smtClean="0"/>
              <a:t>Storage</a:t>
            </a:r>
            <a:endParaRPr lang="en-US" sz="2400" dirty="0"/>
          </a:p>
        </p:txBody>
      </p:sp>
      <p:sp>
        <p:nvSpPr>
          <p:cNvPr id="9" name="Rectangle 8">
            <a:extLst>
              <a:ext uri="{FF2B5EF4-FFF2-40B4-BE49-F238E27FC236}">
                <a16:creationId xmlns="" xmlns:a16="http://schemas.microsoft.com/office/drawing/2014/main" id="{E099E9A8-F054-6048-B4AD-A1C77C69C47B}"/>
              </a:ext>
            </a:extLst>
          </p:cNvPr>
          <p:cNvSpPr/>
          <p:nvPr/>
        </p:nvSpPr>
        <p:spPr>
          <a:xfrm>
            <a:off x="6813395" y="3980986"/>
            <a:ext cx="2330605" cy="970156"/>
          </a:xfrm>
          <a:prstGeom prst="rect">
            <a:avLst/>
          </a:prstGeom>
          <a:solidFill>
            <a:srgbClr val="FFFF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solidFill>
                  <a:schemeClr val="tx1"/>
                </a:solidFill>
              </a:rPr>
              <a:t>       4. Store Data Slice</a:t>
            </a:r>
          </a:p>
        </p:txBody>
      </p:sp>
    </p:spTree>
    <p:extLst>
      <p:ext uri="{BB962C8B-B14F-4D97-AF65-F5344CB8AC3E}">
        <p14:creationId xmlns:p14="http://schemas.microsoft.com/office/powerpoint/2010/main" val="695031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FFE436-74EA-D544-A3FD-014153FA7AEB}"/>
              </a:ext>
            </a:extLst>
          </p:cNvPr>
          <p:cNvSpPr>
            <a:spLocks noGrp="1"/>
          </p:cNvSpPr>
          <p:nvPr>
            <p:ph type="title"/>
          </p:nvPr>
        </p:nvSpPr>
        <p:spPr/>
        <p:txBody>
          <a:bodyPr/>
          <a:lstStyle/>
          <a:p>
            <a:r>
              <a:rPr lang="en-US" dirty="0"/>
              <a:t>Data Movement High Level</a:t>
            </a:r>
          </a:p>
        </p:txBody>
      </p:sp>
      <p:sp>
        <p:nvSpPr>
          <p:cNvPr id="4" name="Date Placeholder 3">
            <a:extLst>
              <a:ext uri="{FF2B5EF4-FFF2-40B4-BE49-F238E27FC236}">
                <a16:creationId xmlns="" xmlns:a16="http://schemas.microsoft.com/office/drawing/2014/main" id="{0E5EA389-8F7A-8C4A-A616-44982A2D7087}"/>
              </a:ext>
            </a:extLst>
          </p:cNvPr>
          <p:cNvSpPr>
            <a:spLocks noGrp="1"/>
          </p:cNvSpPr>
          <p:nvPr>
            <p:ph type="dt" sz="half" idx="10"/>
          </p:nvPr>
        </p:nvSpPr>
        <p:spPr/>
        <p:txBody>
          <a:bodyPr/>
          <a:lstStyle/>
          <a:p>
            <a:r>
              <a:rPr lang="en-US"/>
              <a:t>16.07.2019</a:t>
            </a:r>
            <a:endParaRPr lang="it-IT"/>
          </a:p>
        </p:txBody>
      </p:sp>
      <p:sp>
        <p:nvSpPr>
          <p:cNvPr id="5" name="Footer Placeholder 4">
            <a:extLst>
              <a:ext uri="{FF2B5EF4-FFF2-40B4-BE49-F238E27FC236}">
                <a16:creationId xmlns="" xmlns:a16="http://schemas.microsoft.com/office/drawing/2014/main" id="{0725BC46-0A57-6F4A-B39D-339F87093331}"/>
              </a:ext>
            </a:extLst>
          </p:cNvPr>
          <p:cNvSpPr>
            <a:spLocks noGrp="1"/>
          </p:cNvSpPr>
          <p:nvPr>
            <p:ph type="ftr" sz="quarter" idx="11"/>
          </p:nvPr>
        </p:nvSpPr>
        <p:spPr/>
        <p:txBody>
          <a:bodyPr/>
          <a:lstStyle/>
          <a:p>
            <a:r>
              <a:rPr lang="it-IT"/>
              <a:t>Periodic Review Meeting</a:t>
            </a:r>
          </a:p>
        </p:txBody>
      </p:sp>
      <p:sp>
        <p:nvSpPr>
          <p:cNvPr id="6" name="Slide Number Placeholder 5">
            <a:extLst>
              <a:ext uri="{FF2B5EF4-FFF2-40B4-BE49-F238E27FC236}">
                <a16:creationId xmlns="" xmlns:a16="http://schemas.microsoft.com/office/drawing/2014/main" id="{EE3C9BDE-23DD-1245-AC65-77BA3C3BCDA6}"/>
              </a:ext>
            </a:extLst>
          </p:cNvPr>
          <p:cNvSpPr>
            <a:spLocks noGrp="1"/>
          </p:cNvSpPr>
          <p:nvPr>
            <p:ph type="sldNum" sz="quarter" idx="12"/>
          </p:nvPr>
        </p:nvSpPr>
        <p:spPr/>
        <p:txBody>
          <a:bodyPr/>
          <a:lstStyle/>
          <a:p>
            <a:fld id="{A0370BBB-7523-944B-9290-239AB4C5A6FD}" type="slidenum">
              <a:rPr lang="it-IT" smtClean="0"/>
              <a:t>17</a:t>
            </a:fld>
            <a:endParaRPr lang="it-IT"/>
          </a:p>
        </p:txBody>
      </p:sp>
      <p:pic>
        <p:nvPicPr>
          <p:cNvPr id="8" name="Picture 7">
            <a:extLst>
              <a:ext uri="{FF2B5EF4-FFF2-40B4-BE49-F238E27FC236}">
                <a16:creationId xmlns="" xmlns:a16="http://schemas.microsoft.com/office/drawing/2014/main" id="{42BF1C38-E896-0940-BC23-FB9A6F176B13}"/>
              </a:ext>
            </a:extLst>
          </p:cNvPr>
          <p:cNvPicPr/>
          <p:nvPr/>
        </p:nvPicPr>
        <p:blipFill>
          <a:blip r:embed="rId2">
            <a:extLst>
              <a:ext uri="{28A0092B-C50C-407E-A947-70E740481C1C}">
                <a14:useLocalDpi xmlns:a14="http://schemas.microsoft.com/office/drawing/2010/main" val="0"/>
              </a:ext>
            </a:extLst>
          </a:blip>
          <a:stretch>
            <a:fillRect/>
          </a:stretch>
        </p:blipFill>
        <p:spPr>
          <a:xfrm>
            <a:off x="3044283" y="1806499"/>
            <a:ext cx="5965283" cy="4348974"/>
          </a:xfrm>
          <a:prstGeom prst="rect">
            <a:avLst/>
          </a:prstGeom>
        </p:spPr>
      </p:pic>
      <p:sp>
        <p:nvSpPr>
          <p:cNvPr id="10" name="Content Placeholder 2">
            <a:extLst>
              <a:ext uri="{FF2B5EF4-FFF2-40B4-BE49-F238E27FC236}">
                <a16:creationId xmlns="" xmlns:a16="http://schemas.microsoft.com/office/drawing/2014/main" id="{AF6143A1-8A09-FA4E-B337-8D8D6BBEA942}"/>
              </a:ext>
            </a:extLst>
          </p:cNvPr>
          <p:cNvSpPr>
            <a:spLocks noGrp="1"/>
          </p:cNvSpPr>
          <p:nvPr>
            <p:ph idx="1"/>
          </p:nvPr>
        </p:nvSpPr>
        <p:spPr>
          <a:xfrm>
            <a:off x="134434" y="825364"/>
            <a:ext cx="9009566" cy="1075355"/>
          </a:xfrm>
        </p:spPr>
        <p:txBody>
          <a:bodyPr>
            <a:normAutofit lnSpcReduction="10000"/>
          </a:bodyPr>
          <a:lstStyle/>
          <a:p>
            <a:r>
              <a:rPr lang="en-US" sz="1600" b="1" dirty="0"/>
              <a:t> </a:t>
            </a:r>
            <a:r>
              <a:rPr lang="en-US" sz="2400" b="1" dirty="0"/>
              <a:t>Slice is moved </a:t>
            </a:r>
            <a:r>
              <a:rPr lang="en-US" sz="2400" dirty="0"/>
              <a:t>– After data is persisted in Object Store, an ACK is sent to the Data Manager which then informs the federator to adjust the split point and drop the slice from LXS</a:t>
            </a:r>
          </a:p>
        </p:txBody>
      </p:sp>
      <p:sp>
        <p:nvSpPr>
          <p:cNvPr id="11" name="Rectangle 10">
            <a:extLst>
              <a:ext uri="{FF2B5EF4-FFF2-40B4-BE49-F238E27FC236}">
                <a16:creationId xmlns="" xmlns:a16="http://schemas.microsoft.com/office/drawing/2014/main" id="{293E7755-20FE-564E-9492-15A5F0DB49FA}"/>
              </a:ext>
            </a:extLst>
          </p:cNvPr>
          <p:cNvSpPr/>
          <p:nvPr/>
        </p:nvSpPr>
        <p:spPr>
          <a:xfrm>
            <a:off x="3663175" y="3495908"/>
            <a:ext cx="1817649" cy="970156"/>
          </a:xfrm>
          <a:prstGeom prst="rect">
            <a:avLst/>
          </a:prstGeom>
          <a:solidFill>
            <a:srgbClr val="FFFF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solidFill>
                  <a:schemeClr val="tx1"/>
                </a:solidFill>
              </a:rPr>
              <a:t>5. Slice is Moved</a:t>
            </a:r>
          </a:p>
        </p:txBody>
      </p:sp>
    </p:spTree>
    <p:extLst>
      <p:ext uri="{BB962C8B-B14F-4D97-AF65-F5344CB8AC3E}">
        <p14:creationId xmlns:p14="http://schemas.microsoft.com/office/powerpoint/2010/main" val="27397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FFE436-74EA-D544-A3FD-014153FA7AEB}"/>
              </a:ext>
            </a:extLst>
          </p:cNvPr>
          <p:cNvSpPr>
            <a:spLocks noGrp="1"/>
          </p:cNvSpPr>
          <p:nvPr>
            <p:ph type="title"/>
          </p:nvPr>
        </p:nvSpPr>
        <p:spPr/>
        <p:txBody>
          <a:bodyPr/>
          <a:lstStyle/>
          <a:p>
            <a:r>
              <a:rPr lang="en-US" dirty="0"/>
              <a:t>Data Movement High Level</a:t>
            </a:r>
          </a:p>
        </p:txBody>
      </p:sp>
      <p:sp>
        <p:nvSpPr>
          <p:cNvPr id="4" name="Date Placeholder 3">
            <a:extLst>
              <a:ext uri="{FF2B5EF4-FFF2-40B4-BE49-F238E27FC236}">
                <a16:creationId xmlns="" xmlns:a16="http://schemas.microsoft.com/office/drawing/2014/main" id="{0E5EA389-8F7A-8C4A-A616-44982A2D7087}"/>
              </a:ext>
            </a:extLst>
          </p:cNvPr>
          <p:cNvSpPr>
            <a:spLocks noGrp="1"/>
          </p:cNvSpPr>
          <p:nvPr>
            <p:ph type="dt" sz="half" idx="10"/>
          </p:nvPr>
        </p:nvSpPr>
        <p:spPr/>
        <p:txBody>
          <a:bodyPr/>
          <a:lstStyle/>
          <a:p>
            <a:r>
              <a:rPr lang="en-US"/>
              <a:t>16.07.2019</a:t>
            </a:r>
            <a:endParaRPr lang="it-IT"/>
          </a:p>
        </p:txBody>
      </p:sp>
      <p:sp>
        <p:nvSpPr>
          <p:cNvPr id="5" name="Footer Placeholder 4">
            <a:extLst>
              <a:ext uri="{FF2B5EF4-FFF2-40B4-BE49-F238E27FC236}">
                <a16:creationId xmlns="" xmlns:a16="http://schemas.microsoft.com/office/drawing/2014/main" id="{0725BC46-0A57-6F4A-B39D-339F87093331}"/>
              </a:ext>
            </a:extLst>
          </p:cNvPr>
          <p:cNvSpPr>
            <a:spLocks noGrp="1"/>
          </p:cNvSpPr>
          <p:nvPr>
            <p:ph type="ftr" sz="quarter" idx="11"/>
          </p:nvPr>
        </p:nvSpPr>
        <p:spPr/>
        <p:txBody>
          <a:bodyPr/>
          <a:lstStyle/>
          <a:p>
            <a:r>
              <a:rPr lang="it-IT"/>
              <a:t>Periodic Review Meeting</a:t>
            </a:r>
          </a:p>
        </p:txBody>
      </p:sp>
      <p:sp>
        <p:nvSpPr>
          <p:cNvPr id="6" name="Slide Number Placeholder 5">
            <a:extLst>
              <a:ext uri="{FF2B5EF4-FFF2-40B4-BE49-F238E27FC236}">
                <a16:creationId xmlns="" xmlns:a16="http://schemas.microsoft.com/office/drawing/2014/main" id="{EE3C9BDE-23DD-1245-AC65-77BA3C3BCDA6}"/>
              </a:ext>
            </a:extLst>
          </p:cNvPr>
          <p:cNvSpPr>
            <a:spLocks noGrp="1"/>
          </p:cNvSpPr>
          <p:nvPr>
            <p:ph type="sldNum" sz="quarter" idx="12"/>
          </p:nvPr>
        </p:nvSpPr>
        <p:spPr/>
        <p:txBody>
          <a:bodyPr/>
          <a:lstStyle/>
          <a:p>
            <a:fld id="{A0370BBB-7523-944B-9290-239AB4C5A6FD}" type="slidenum">
              <a:rPr lang="it-IT" smtClean="0"/>
              <a:t>18</a:t>
            </a:fld>
            <a:endParaRPr lang="it-IT"/>
          </a:p>
        </p:txBody>
      </p:sp>
      <p:pic>
        <p:nvPicPr>
          <p:cNvPr id="8" name="Picture 7">
            <a:extLst>
              <a:ext uri="{FF2B5EF4-FFF2-40B4-BE49-F238E27FC236}">
                <a16:creationId xmlns="" xmlns:a16="http://schemas.microsoft.com/office/drawing/2014/main" id="{42BF1C38-E896-0940-BC23-FB9A6F176B13}"/>
              </a:ext>
            </a:extLst>
          </p:cNvPr>
          <p:cNvPicPr/>
          <p:nvPr/>
        </p:nvPicPr>
        <p:blipFill>
          <a:blip r:embed="rId2">
            <a:extLst>
              <a:ext uri="{28A0092B-C50C-407E-A947-70E740481C1C}">
                <a14:useLocalDpi xmlns:a14="http://schemas.microsoft.com/office/drawing/2010/main" val="0"/>
              </a:ext>
            </a:extLst>
          </a:blip>
          <a:stretch>
            <a:fillRect/>
          </a:stretch>
        </p:blipFill>
        <p:spPr>
          <a:xfrm>
            <a:off x="3044283" y="1806499"/>
            <a:ext cx="5965283" cy="4348974"/>
          </a:xfrm>
          <a:prstGeom prst="rect">
            <a:avLst/>
          </a:prstGeom>
        </p:spPr>
      </p:pic>
      <p:sp>
        <p:nvSpPr>
          <p:cNvPr id="10" name="Content Placeholder 2">
            <a:extLst>
              <a:ext uri="{FF2B5EF4-FFF2-40B4-BE49-F238E27FC236}">
                <a16:creationId xmlns="" xmlns:a16="http://schemas.microsoft.com/office/drawing/2014/main" id="{AF6143A1-8A09-FA4E-B337-8D8D6BBEA942}"/>
              </a:ext>
            </a:extLst>
          </p:cNvPr>
          <p:cNvSpPr>
            <a:spLocks noGrp="1"/>
          </p:cNvSpPr>
          <p:nvPr>
            <p:ph idx="1"/>
          </p:nvPr>
        </p:nvSpPr>
        <p:spPr>
          <a:xfrm>
            <a:off x="134434" y="825364"/>
            <a:ext cx="8875132" cy="900693"/>
          </a:xfrm>
        </p:spPr>
        <p:txBody>
          <a:bodyPr>
            <a:noAutofit/>
          </a:bodyPr>
          <a:lstStyle/>
          <a:p>
            <a:r>
              <a:rPr lang="en-US" sz="2400" b="1" dirty="0"/>
              <a:t> Drop Slice – </a:t>
            </a:r>
            <a:r>
              <a:rPr lang="en-US" sz="2400" dirty="0"/>
              <a:t>Federator forwards the split point and requests LXS to drop the slice</a:t>
            </a:r>
          </a:p>
        </p:txBody>
      </p:sp>
      <p:sp>
        <p:nvSpPr>
          <p:cNvPr id="9" name="Rectangle 8">
            <a:extLst>
              <a:ext uri="{FF2B5EF4-FFF2-40B4-BE49-F238E27FC236}">
                <a16:creationId xmlns="" xmlns:a16="http://schemas.microsoft.com/office/drawing/2014/main" id="{26FC1B12-D5E2-504E-9763-DF74B1DB8E0E}"/>
              </a:ext>
            </a:extLst>
          </p:cNvPr>
          <p:cNvSpPr/>
          <p:nvPr/>
        </p:nvSpPr>
        <p:spPr>
          <a:xfrm>
            <a:off x="4504182" y="1556853"/>
            <a:ext cx="1817649" cy="970156"/>
          </a:xfrm>
          <a:prstGeom prst="rect">
            <a:avLst/>
          </a:prstGeom>
          <a:solidFill>
            <a:srgbClr val="FFFF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solidFill>
                  <a:schemeClr val="tx1"/>
                </a:solidFill>
              </a:rPr>
              <a:t>6. Drop Slice</a:t>
            </a:r>
          </a:p>
        </p:txBody>
      </p:sp>
    </p:spTree>
    <p:extLst>
      <p:ext uri="{BB962C8B-B14F-4D97-AF65-F5344CB8AC3E}">
        <p14:creationId xmlns:p14="http://schemas.microsoft.com/office/powerpoint/2010/main" val="207358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Seamless Analytical Framework	</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r>
              <a:rPr lang="en-GB" sz="6000" dirty="0" smtClean="0"/>
              <a:t>          </a:t>
            </a:r>
            <a:r>
              <a:rPr lang="en-GB" sz="6000" dirty="0" smtClean="0">
                <a:solidFill>
                  <a:srgbClr val="92D050"/>
                </a:solidFill>
              </a:rPr>
              <a:t>Thank you!!!</a:t>
            </a:r>
            <a:endParaRPr lang="en-GB" sz="6000" dirty="0">
              <a:solidFill>
                <a:srgbClr val="92D050"/>
              </a:solidFill>
            </a:endParaRPr>
          </a:p>
        </p:txBody>
      </p:sp>
    </p:spTree>
    <p:extLst>
      <p:ext uri="{BB962C8B-B14F-4D97-AF65-F5344CB8AC3E}">
        <p14:creationId xmlns:p14="http://schemas.microsoft.com/office/powerpoint/2010/main" val="4114881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ADB2D396-3A0E-4017-8E77-9B005E0E594F}"/>
              </a:ext>
            </a:extLst>
          </p:cNvPr>
          <p:cNvSpPr>
            <a:spLocks noGrp="1"/>
          </p:cNvSpPr>
          <p:nvPr>
            <p:ph type="title"/>
          </p:nvPr>
        </p:nvSpPr>
        <p:spPr/>
        <p:txBody>
          <a:bodyPr>
            <a:normAutofit/>
          </a:bodyPr>
          <a:lstStyle/>
          <a:p>
            <a:r>
              <a:rPr lang="en-US" spc="-1" dirty="0"/>
              <a:t>Seamless Analytical Framework</a:t>
            </a:r>
            <a:endParaRPr lang="it-IT" dirty="0"/>
          </a:p>
        </p:txBody>
      </p:sp>
      <p:sp>
        <p:nvSpPr>
          <p:cNvPr id="3" name="Segnaposto contenuto 2">
            <a:extLst>
              <a:ext uri="{FF2B5EF4-FFF2-40B4-BE49-F238E27FC236}">
                <a16:creationId xmlns="" xmlns:a16="http://schemas.microsoft.com/office/drawing/2014/main" id="{7DEE8250-F779-4651-AE0C-EB90E7F9E8DE}"/>
              </a:ext>
            </a:extLst>
          </p:cNvPr>
          <p:cNvSpPr>
            <a:spLocks noGrp="1"/>
          </p:cNvSpPr>
          <p:nvPr>
            <p:ph idx="1"/>
          </p:nvPr>
        </p:nvSpPr>
        <p:spPr/>
        <p:txBody>
          <a:bodyPr/>
          <a:lstStyle/>
          <a:p>
            <a:r>
              <a:rPr lang="it-IT" dirty="0" smtClean="0"/>
              <a:t> </a:t>
            </a:r>
            <a:r>
              <a:rPr lang="en-GB" spc="-1" dirty="0">
                <a:solidFill>
                  <a:srgbClr val="000000"/>
                </a:solidFill>
              </a:rPr>
              <a:t>Modern enterprises </a:t>
            </a:r>
            <a:r>
              <a:rPr lang="en-GB" spc="-1" dirty="0" smtClean="0">
                <a:solidFill>
                  <a:srgbClr val="000000"/>
                </a:solidFill>
              </a:rPr>
              <a:t>use</a:t>
            </a:r>
          </a:p>
          <a:p>
            <a:pPr lvl="1"/>
            <a:r>
              <a:rPr lang="en-GB" spc="-1" dirty="0">
                <a:solidFill>
                  <a:srgbClr val="000000"/>
                </a:solidFill>
                <a:ea typeface="DejaVu Sans"/>
              </a:rPr>
              <a:t> Operational databases for OLTP load</a:t>
            </a:r>
          </a:p>
          <a:p>
            <a:pPr lvl="1"/>
            <a:r>
              <a:rPr lang="en-GB" spc="-1" dirty="0" smtClean="0">
                <a:solidFill>
                  <a:srgbClr val="000000"/>
                </a:solidFill>
                <a:ea typeface="DejaVu Sans"/>
              </a:rPr>
              <a:t> Key-Value </a:t>
            </a:r>
            <a:r>
              <a:rPr lang="en-GB" spc="-1" dirty="0">
                <a:solidFill>
                  <a:srgbClr val="000000"/>
                </a:solidFill>
                <a:ea typeface="DejaVu Sans"/>
              </a:rPr>
              <a:t>for IoT data</a:t>
            </a:r>
          </a:p>
          <a:p>
            <a:pPr lvl="1"/>
            <a:r>
              <a:rPr lang="en-GB" spc="-1" dirty="0" smtClean="0">
                <a:solidFill>
                  <a:srgbClr val="000000"/>
                </a:solidFill>
                <a:ea typeface="DejaVu Sans"/>
              </a:rPr>
              <a:t> Data </a:t>
            </a:r>
            <a:r>
              <a:rPr lang="en-GB" spc="-1" dirty="0">
                <a:solidFill>
                  <a:srgbClr val="000000"/>
                </a:solidFill>
                <a:ea typeface="DejaVu Sans"/>
              </a:rPr>
              <a:t>warehouses for data </a:t>
            </a:r>
            <a:r>
              <a:rPr lang="en-GB" spc="-1" dirty="0" smtClean="0">
                <a:solidFill>
                  <a:srgbClr val="000000"/>
                </a:solidFill>
                <a:ea typeface="DejaVu Sans"/>
              </a:rPr>
              <a:t>analytics </a:t>
            </a:r>
            <a:endParaRPr lang="en-GB" spc="-1" dirty="0">
              <a:solidFill>
                <a:srgbClr val="000000"/>
              </a:solidFill>
              <a:ea typeface="DejaVu Sans"/>
            </a:endParaRPr>
          </a:p>
          <a:p>
            <a:pPr lvl="1"/>
            <a:r>
              <a:rPr lang="en-GB" spc="-1" dirty="0" smtClean="0">
                <a:solidFill>
                  <a:srgbClr val="000000"/>
                </a:solidFill>
                <a:ea typeface="DejaVu Sans"/>
              </a:rPr>
              <a:t> </a:t>
            </a:r>
            <a:r>
              <a:rPr lang="en-GB" spc="-1" dirty="0" err="1" smtClean="0">
                <a:solidFill>
                  <a:srgbClr val="000000"/>
                </a:solidFill>
                <a:ea typeface="DejaVu Sans"/>
              </a:rPr>
              <a:t>Datalakes</a:t>
            </a:r>
            <a:r>
              <a:rPr lang="en-GB" spc="-1" dirty="0" smtClean="0">
                <a:solidFill>
                  <a:srgbClr val="000000"/>
                </a:solidFill>
                <a:ea typeface="DejaVu Sans"/>
              </a:rPr>
              <a:t> </a:t>
            </a:r>
            <a:endParaRPr lang="en-GB" spc="-1" dirty="0">
              <a:solidFill>
                <a:srgbClr val="000000"/>
              </a:solidFill>
              <a:ea typeface="DejaVu Sans"/>
            </a:endParaRPr>
          </a:p>
          <a:p>
            <a:pPr lvl="1"/>
            <a:r>
              <a:rPr lang="en-GB" spc="-1" dirty="0" smtClean="0">
                <a:solidFill>
                  <a:srgbClr val="000000"/>
                </a:solidFill>
                <a:ea typeface="DejaVu Sans"/>
              </a:rPr>
              <a:t> </a:t>
            </a:r>
            <a:r>
              <a:rPr lang="en-GB" spc="-1" dirty="0" err="1" smtClean="0">
                <a:solidFill>
                  <a:srgbClr val="000000"/>
                </a:solidFill>
                <a:ea typeface="DejaVu Sans"/>
              </a:rPr>
              <a:t>etc</a:t>
            </a:r>
            <a:r>
              <a:rPr lang="en-GB" spc="-1" dirty="0" smtClean="0">
                <a:solidFill>
                  <a:srgbClr val="000000"/>
                </a:solidFill>
                <a:ea typeface="DejaVu Sans"/>
              </a:rPr>
              <a:t> ...</a:t>
            </a:r>
          </a:p>
          <a:p>
            <a:pPr lvl="1"/>
            <a:endParaRPr lang="en-GB" spc="-1" dirty="0">
              <a:solidFill>
                <a:srgbClr val="000000"/>
              </a:solidFill>
              <a:ea typeface="DejaVu Sans"/>
            </a:endParaRPr>
          </a:p>
          <a:p>
            <a:r>
              <a:rPr lang="en-GB" spc="-1" dirty="0">
                <a:solidFill>
                  <a:srgbClr val="000000"/>
                </a:solidFill>
                <a:ea typeface="DejaVu Sans"/>
              </a:rPr>
              <a:t> Need polyglot </a:t>
            </a:r>
            <a:r>
              <a:rPr lang="en-GB" spc="-1" dirty="0" smtClean="0">
                <a:solidFill>
                  <a:srgbClr val="000000"/>
                </a:solidFill>
                <a:ea typeface="DejaVu Sans"/>
              </a:rPr>
              <a:t>capabilities</a:t>
            </a:r>
          </a:p>
          <a:p>
            <a:endParaRPr lang="en-GB" spc="-1" dirty="0">
              <a:solidFill>
                <a:srgbClr val="000000"/>
              </a:solidFill>
              <a:ea typeface="DejaVu Sans"/>
            </a:endParaRPr>
          </a:p>
          <a:p>
            <a:endParaRPr lang="en-GB" spc="-1" dirty="0">
              <a:solidFill>
                <a:srgbClr val="000000"/>
              </a:solidFill>
              <a:ea typeface="DejaVu Sans"/>
            </a:endParaRPr>
          </a:p>
          <a:p>
            <a:pPr marL="457200" lvl="1" indent="0">
              <a:buNone/>
            </a:pPr>
            <a:endParaRPr lang="en-US" spc="-1" dirty="0">
              <a:solidFill>
                <a:srgbClr val="000000"/>
              </a:solidFill>
              <a:ea typeface="DejaVu Sans"/>
            </a:endParaRPr>
          </a:p>
          <a:p>
            <a:pPr marL="0" indent="0">
              <a:buNone/>
            </a:pPr>
            <a:endParaRPr lang="it-IT" dirty="0"/>
          </a:p>
        </p:txBody>
      </p:sp>
    </p:spTree>
    <p:extLst>
      <p:ext uri="{BB962C8B-B14F-4D97-AF65-F5344CB8AC3E}">
        <p14:creationId xmlns:p14="http://schemas.microsoft.com/office/powerpoint/2010/main" val="2388896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22A0E2-5798-4D87-8BB5-D5EBF07DE3B2}"/>
              </a:ext>
            </a:extLst>
          </p:cNvPr>
          <p:cNvSpPr>
            <a:spLocks noGrp="1"/>
          </p:cNvSpPr>
          <p:nvPr>
            <p:ph type="title"/>
          </p:nvPr>
        </p:nvSpPr>
        <p:spPr/>
        <p:txBody>
          <a:bodyPr/>
          <a:lstStyle/>
          <a:p>
            <a:r>
              <a:rPr lang="en-US" dirty="0" smtClean="0"/>
              <a:t>Federator Ensures Data Consistency</a:t>
            </a:r>
            <a:endParaRPr lang="en-US" dirty="0"/>
          </a:p>
        </p:txBody>
      </p:sp>
      <p:sp>
        <p:nvSpPr>
          <p:cNvPr id="4" name="Date Placeholder 3">
            <a:extLst>
              <a:ext uri="{FF2B5EF4-FFF2-40B4-BE49-F238E27FC236}">
                <a16:creationId xmlns="" xmlns:a16="http://schemas.microsoft.com/office/drawing/2014/main" id="{BDEFAB25-26E3-41E5-BFA4-2C25035680FC}"/>
              </a:ext>
            </a:extLst>
          </p:cNvPr>
          <p:cNvSpPr>
            <a:spLocks noGrp="1"/>
          </p:cNvSpPr>
          <p:nvPr>
            <p:ph type="dt" sz="half" idx="10"/>
          </p:nvPr>
        </p:nvSpPr>
        <p:spPr/>
        <p:txBody>
          <a:bodyPr/>
          <a:lstStyle/>
          <a:p>
            <a:r>
              <a:rPr lang="en-US"/>
              <a:t>16.07.2019</a:t>
            </a:r>
            <a:endParaRPr lang="it-IT"/>
          </a:p>
        </p:txBody>
      </p:sp>
      <p:sp>
        <p:nvSpPr>
          <p:cNvPr id="5" name="Footer Placeholder 4">
            <a:extLst>
              <a:ext uri="{FF2B5EF4-FFF2-40B4-BE49-F238E27FC236}">
                <a16:creationId xmlns="" xmlns:a16="http://schemas.microsoft.com/office/drawing/2014/main" id="{138C0425-9E1F-462E-B735-1029BEBA4B3B}"/>
              </a:ext>
            </a:extLst>
          </p:cNvPr>
          <p:cNvSpPr>
            <a:spLocks noGrp="1"/>
          </p:cNvSpPr>
          <p:nvPr>
            <p:ph type="ftr" sz="quarter" idx="11"/>
          </p:nvPr>
        </p:nvSpPr>
        <p:spPr/>
        <p:txBody>
          <a:bodyPr/>
          <a:lstStyle/>
          <a:p>
            <a:r>
              <a:rPr lang="it-IT"/>
              <a:t>Periodic Review Meeting</a:t>
            </a:r>
          </a:p>
        </p:txBody>
      </p:sp>
      <p:sp>
        <p:nvSpPr>
          <p:cNvPr id="6" name="Slide Number Placeholder 5">
            <a:extLst>
              <a:ext uri="{FF2B5EF4-FFF2-40B4-BE49-F238E27FC236}">
                <a16:creationId xmlns="" xmlns:a16="http://schemas.microsoft.com/office/drawing/2014/main" id="{7B94A6D8-758C-47C2-81E4-E778D679BF23}"/>
              </a:ext>
            </a:extLst>
          </p:cNvPr>
          <p:cNvSpPr>
            <a:spLocks noGrp="1"/>
          </p:cNvSpPr>
          <p:nvPr>
            <p:ph type="sldNum" sz="quarter" idx="12"/>
          </p:nvPr>
        </p:nvSpPr>
        <p:spPr/>
        <p:txBody>
          <a:bodyPr/>
          <a:lstStyle/>
          <a:p>
            <a:fld id="{A0370BBB-7523-944B-9290-239AB4C5A6FD}" type="slidenum">
              <a:rPr lang="it-IT" smtClean="0"/>
              <a:t>20</a:t>
            </a:fld>
            <a:endParaRPr lang="it-IT"/>
          </a:p>
        </p:txBody>
      </p:sp>
      <p:sp>
        <p:nvSpPr>
          <p:cNvPr id="8" name="Rounded Rectangle 7"/>
          <p:cNvSpPr/>
          <p:nvPr/>
        </p:nvSpPr>
        <p:spPr>
          <a:xfrm>
            <a:off x="707572" y="3788229"/>
            <a:ext cx="2669939" cy="511629"/>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IBM COS</a:t>
            </a:r>
            <a:endParaRPr lang="en-GB" dirty="0"/>
          </a:p>
        </p:txBody>
      </p:sp>
      <p:sp>
        <p:nvSpPr>
          <p:cNvPr id="9" name="Rounded Rectangle 8"/>
          <p:cNvSpPr/>
          <p:nvPr/>
        </p:nvSpPr>
        <p:spPr>
          <a:xfrm>
            <a:off x="5519057" y="3788229"/>
            <a:ext cx="2669939" cy="511629"/>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LXS</a:t>
            </a:r>
            <a:endParaRPr lang="en-GB" dirty="0"/>
          </a:p>
        </p:txBody>
      </p:sp>
      <p:sp>
        <p:nvSpPr>
          <p:cNvPr id="10" name="Rounded Rectangle 9"/>
          <p:cNvSpPr/>
          <p:nvPr/>
        </p:nvSpPr>
        <p:spPr>
          <a:xfrm>
            <a:off x="3276600" y="1001486"/>
            <a:ext cx="2394857" cy="6966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Federator</a:t>
            </a:r>
            <a:endParaRPr lang="en-GB" dirty="0"/>
          </a:p>
        </p:txBody>
      </p:sp>
      <p:sp>
        <p:nvSpPr>
          <p:cNvPr id="11" name="TextBox 10"/>
          <p:cNvSpPr txBox="1"/>
          <p:nvPr/>
        </p:nvSpPr>
        <p:spPr>
          <a:xfrm>
            <a:off x="3943050" y="5118030"/>
            <a:ext cx="1334970" cy="369332"/>
          </a:xfrm>
          <a:prstGeom prst="rect">
            <a:avLst/>
          </a:prstGeom>
          <a:noFill/>
        </p:spPr>
        <p:txBody>
          <a:bodyPr wrap="square" rtlCol="0">
            <a:spAutoFit/>
          </a:bodyPr>
          <a:lstStyle/>
          <a:p>
            <a:r>
              <a:rPr lang="en-GB" dirty="0" smtClean="0"/>
              <a:t>2018-01-01</a:t>
            </a:r>
            <a:endParaRPr lang="en-GB" dirty="0"/>
          </a:p>
        </p:txBody>
      </p:sp>
      <p:cxnSp>
        <p:nvCxnSpPr>
          <p:cNvPr id="16" name="Straight Arrow Connector 15"/>
          <p:cNvCxnSpPr>
            <a:stCxn id="11" idx="1"/>
            <a:endCxn id="8" idx="3"/>
          </p:cNvCxnSpPr>
          <p:nvPr/>
        </p:nvCxnSpPr>
        <p:spPr>
          <a:xfrm flipH="1" flipV="1">
            <a:off x="3377511" y="4044044"/>
            <a:ext cx="565539" cy="12586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1" idx="3"/>
            <a:endCxn id="9" idx="1"/>
          </p:cNvCxnSpPr>
          <p:nvPr/>
        </p:nvCxnSpPr>
        <p:spPr>
          <a:xfrm flipV="1">
            <a:off x="5278020" y="4044044"/>
            <a:ext cx="241037" cy="12586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Bent-Up Arrow 22"/>
          <p:cNvSpPr/>
          <p:nvPr/>
        </p:nvSpPr>
        <p:spPr>
          <a:xfrm rot="10800000">
            <a:off x="1926772" y="1212664"/>
            <a:ext cx="850392" cy="1867989"/>
          </a:xfrm>
          <a:prstGeom prst="ben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Bent-Up Arrow 23"/>
          <p:cNvSpPr/>
          <p:nvPr/>
        </p:nvSpPr>
        <p:spPr>
          <a:xfrm flipV="1">
            <a:off x="6096001" y="1212663"/>
            <a:ext cx="925286" cy="1867989"/>
          </a:xfrm>
          <a:prstGeom prst="ben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Pentagon 26"/>
          <p:cNvSpPr/>
          <p:nvPr/>
        </p:nvSpPr>
        <p:spPr>
          <a:xfrm>
            <a:off x="707571" y="3434443"/>
            <a:ext cx="2669939" cy="114300"/>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Pentagon 27"/>
          <p:cNvSpPr/>
          <p:nvPr/>
        </p:nvSpPr>
        <p:spPr>
          <a:xfrm>
            <a:off x="5519056" y="3434443"/>
            <a:ext cx="2669939" cy="114300"/>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Cloud Callout 28"/>
          <p:cNvSpPr/>
          <p:nvPr/>
        </p:nvSpPr>
        <p:spPr>
          <a:xfrm>
            <a:off x="6675882" y="563526"/>
            <a:ext cx="1934718" cy="612648"/>
          </a:xfrm>
          <a:prstGeom prst="cloud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2018-01-01</a:t>
            </a:r>
            <a:endParaRPr lang="en-GB" dirty="0"/>
          </a:p>
        </p:txBody>
      </p:sp>
    </p:spTree>
    <p:extLst>
      <p:ext uri="{BB962C8B-B14F-4D97-AF65-F5344CB8AC3E}">
        <p14:creationId xmlns:p14="http://schemas.microsoft.com/office/powerpoint/2010/main" val="1012069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22A0E2-5798-4D87-8BB5-D5EBF07DE3B2}"/>
              </a:ext>
            </a:extLst>
          </p:cNvPr>
          <p:cNvSpPr>
            <a:spLocks noGrp="1"/>
          </p:cNvSpPr>
          <p:nvPr>
            <p:ph type="title"/>
          </p:nvPr>
        </p:nvSpPr>
        <p:spPr/>
        <p:txBody>
          <a:bodyPr/>
          <a:lstStyle/>
          <a:p>
            <a:r>
              <a:rPr lang="en-US" dirty="0" smtClean="0"/>
              <a:t>Federator Ensures Data Consistency</a:t>
            </a:r>
            <a:endParaRPr lang="en-US" dirty="0"/>
          </a:p>
        </p:txBody>
      </p:sp>
      <p:sp>
        <p:nvSpPr>
          <p:cNvPr id="4" name="Date Placeholder 3">
            <a:extLst>
              <a:ext uri="{FF2B5EF4-FFF2-40B4-BE49-F238E27FC236}">
                <a16:creationId xmlns="" xmlns:a16="http://schemas.microsoft.com/office/drawing/2014/main" id="{BDEFAB25-26E3-41E5-BFA4-2C25035680FC}"/>
              </a:ext>
            </a:extLst>
          </p:cNvPr>
          <p:cNvSpPr>
            <a:spLocks noGrp="1"/>
          </p:cNvSpPr>
          <p:nvPr>
            <p:ph type="dt" sz="half" idx="10"/>
          </p:nvPr>
        </p:nvSpPr>
        <p:spPr/>
        <p:txBody>
          <a:bodyPr/>
          <a:lstStyle/>
          <a:p>
            <a:r>
              <a:rPr lang="en-US"/>
              <a:t>16.07.2019</a:t>
            </a:r>
            <a:endParaRPr lang="it-IT"/>
          </a:p>
        </p:txBody>
      </p:sp>
      <p:sp>
        <p:nvSpPr>
          <p:cNvPr id="5" name="Footer Placeholder 4">
            <a:extLst>
              <a:ext uri="{FF2B5EF4-FFF2-40B4-BE49-F238E27FC236}">
                <a16:creationId xmlns="" xmlns:a16="http://schemas.microsoft.com/office/drawing/2014/main" id="{138C0425-9E1F-462E-B735-1029BEBA4B3B}"/>
              </a:ext>
            </a:extLst>
          </p:cNvPr>
          <p:cNvSpPr>
            <a:spLocks noGrp="1"/>
          </p:cNvSpPr>
          <p:nvPr>
            <p:ph type="ftr" sz="quarter" idx="11"/>
          </p:nvPr>
        </p:nvSpPr>
        <p:spPr/>
        <p:txBody>
          <a:bodyPr/>
          <a:lstStyle/>
          <a:p>
            <a:r>
              <a:rPr lang="it-IT"/>
              <a:t>Periodic Review Meeting</a:t>
            </a:r>
          </a:p>
        </p:txBody>
      </p:sp>
      <p:sp>
        <p:nvSpPr>
          <p:cNvPr id="6" name="Slide Number Placeholder 5">
            <a:extLst>
              <a:ext uri="{FF2B5EF4-FFF2-40B4-BE49-F238E27FC236}">
                <a16:creationId xmlns="" xmlns:a16="http://schemas.microsoft.com/office/drawing/2014/main" id="{7B94A6D8-758C-47C2-81E4-E778D679BF23}"/>
              </a:ext>
            </a:extLst>
          </p:cNvPr>
          <p:cNvSpPr>
            <a:spLocks noGrp="1"/>
          </p:cNvSpPr>
          <p:nvPr>
            <p:ph type="sldNum" sz="quarter" idx="12"/>
          </p:nvPr>
        </p:nvSpPr>
        <p:spPr/>
        <p:txBody>
          <a:bodyPr/>
          <a:lstStyle/>
          <a:p>
            <a:fld id="{A0370BBB-7523-944B-9290-239AB4C5A6FD}" type="slidenum">
              <a:rPr lang="it-IT" smtClean="0"/>
              <a:t>21</a:t>
            </a:fld>
            <a:endParaRPr lang="it-IT"/>
          </a:p>
        </p:txBody>
      </p:sp>
      <p:sp>
        <p:nvSpPr>
          <p:cNvPr id="8" name="Rounded Rectangle 7"/>
          <p:cNvSpPr/>
          <p:nvPr/>
        </p:nvSpPr>
        <p:spPr>
          <a:xfrm>
            <a:off x="707572" y="3788229"/>
            <a:ext cx="2669939" cy="511629"/>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IBM COS</a:t>
            </a:r>
            <a:endParaRPr lang="en-GB" dirty="0"/>
          </a:p>
        </p:txBody>
      </p:sp>
      <p:sp>
        <p:nvSpPr>
          <p:cNvPr id="9" name="Rounded Rectangle 8"/>
          <p:cNvSpPr/>
          <p:nvPr/>
        </p:nvSpPr>
        <p:spPr>
          <a:xfrm>
            <a:off x="5519057" y="3788229"/>
            <a:ext cx="2669939" cy="511629"/>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LXS</a:t>
            </a:r>
            <a:endParaRPr lang="en-GB" dirty="0"/>
          </a:p>
        </p:txBody>
      </p:sp>
      <p:sp>
        <p:nvSpPr>
          <p:cNvPr id="10" name="Rounded Rectangle 9"/>
          <p:cNvSpPr/>
          <p:nvPr/>
        </p:nvSpPr>
        <p:spPr>
          <a:xfrm>
            <a:off x="3276600" y="1001486"/>
            <a:ext cx="2394857" cy="6966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Federator</a:t>
            </a:r>
            <a:endParaRPr lang="en-GB" dirty="0"/>
          </a:p>
        </p:txBody>
      </p:sp>
      <p:sp>
        <p:nvSpPr>
          <p:cNvPr id="11" name="TextBox 10"/>
          <p:cNvSpPr txBox="1"/>
          <p:nvPr/>
        </p:nvSpPr>
        <p:spPr>
          <a:xfrm>
            <a:off x="3943050" y="5118030"/>
            <a:ext cx="1334970" cy="369332"/>
          </a:xfrm>
          <a:prstGeom prst="rect">
            <a:avLst/>
          </a:prstGeom>
          <a:noFill/>
        </p:spPr>
        <p:txBody>
          <a:bodyPr wrap="square" rtlCol="0">
            <a:spAutoFit/>
          </a:bodyPr>
          <a:lstStyle/>
          <a:p>
            <a:r>
              <a:rPr lang="en-GB" dirty="0" smtClean="0"/>
              <a:t>2018-01-01</a:t>
            </a:r>
            <a:endParaRPr lang="en-GB" dirty="0"/>
          </a:p>
        </p:txBody>
      </p:sp>
      <p:cxnSp>
        <p:nvCxnSpPr>
          <p:cNvPr id="19" name="Straight Arrow Connector 18"/>
          <p:cNvCxnSpPr>
            <a:stCxn id="11" idx="3"/>
            <a:endCxn id="9" idx="1"/>
          </p:cNvCxnSpPr>
          <p:nvPr/>
        </p:nvCxnSpPr>
        <p:spPr>
          <a:xfrm flipV="1">
            <a:off x="5278020" y="4044044"/>
            <a:ext cx="241037" cy="12586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Bent-Up Arrow 22"/>
          <p:cNvSpPr/>
          <p:nvPr/>
        </p:nvSpPr>
        <p:spPr>
          <a:xfrm rot="10800000">
            <a:off x="1926772" y="1212664"/>
            <a:ext cx="850392" cy="1867989"/>
          </a:xfrm>
          <a:prstGeom prst="ben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Bent-Up Arrow 23"/>
          <p:cNvSpPr/>
          <p:nvPr/>
        </p:nvSpPr>
        <p:spPr>
          <a:xfrm flipV="1">
            <a:off x="6096001" y="1212663"/>
            <a:ext cx="925286" cy="1867989"/>
          </a:xfrm>
          <a:prstGeom prst="ben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Pentagon 26"/>
          <p:cNvSpPr/>
          <p:nvPr/>
        </p:nvSpPr>
        <p:spPr>
          <a:xfrm>
            <a:off x="707571" y="3434443"/>
            <a:ext cx="2669939" cy="114300"/>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Pentagon 27"/>
          <p:cNvSpPr/>
          <p:nvPr/>
        </p:nvSpPr>
        <p:spPr>
          <a:xfrm>
            <a:off x="5519056" y="3434443"/>
            <a:ext cx="2669939" cy="114300"/>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Cloud Callout 28"/>
          <p:cNvSpPr/>
          <p:nvPr/>
        </p:nvSpPr>
        <p:spPr>
          <a:xfrm>
            <a:off x="6675882" y="563526"/>
            <a:ext cx="1934718" cy="612648"/>
          </a:xfrm>
          <a:prstGeom prst="cloud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2018-01-01</a:t>
            </a:r>
            <a:endParaRPr lang="en-GB" dirty="0"/>
          </a:p>
        </p:txBody>
      </p:sp>
      <p:sp>
        <p:nvSpPr>
          <p:cNvPr id="3" name="TextBox 2"/>
          <p:cNvSpPr txBox="1"/>
          <p:nvPr/>
        </p:nvSpPr>
        <p:spPr>
          <a:xfrm>
            <a:off x="5592142" y="5499210"/>
            <a:ext cx="1261884" cy="369332"/>
          </a:xfrm>
          <a:prstGeom prst="rect">
            <a:avLst/>
          </a:prstGeom>
          <a:noFill/>
        </p:spPr>
        <p:txBody>
          <a:bodyPr wrap="none" rtlCol="0">
            <a:spAutoFit/>
          </a:bodyPr>
          <a:lstStyle/>
          <a:p>
            <a:r>
              <a:rPr lang="en-GB" dirty="0" smtClean="0"/>
              <a:t>2018-02-01</a:t>
            </a:r>
            <a:endParaRPr lang="en-GB" dirty="0"/>
          </a:p>
        </p:txBody>
      </p:sp>
      <p:cxnSp>
        <p:nvCxnSpPr>
          <p:cNvPr id="12" name="Straight Arrow Connector 11"/>
          <p:cNvCxnSpPr/>
          <p:nvPr/>
        </p:nvCxnSpPr>
        <p:spPr>
          <a:xfrm flipV="1">
            <a:off x="6230425" y="4299858"/>
            <a:ext cx="0" cy="11993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5519057" y="3788229"/>
            <a:ext cx="711368" cy="511629"/>
          </a:xfrm>
          <a:prstGeom prst="roundRect">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Rounded Rectangle 21"/>
          <p:cNvSpPr/>
          <p:nvPr/>
        </p:nvSpPr>
        <p:spPr>
          <a:xfrm>
            <a:off x="3377511" y="3788229"/>
            <a:ext cx="711368" cy="511629"/>
          </a:xfrm>
          <a:prstGeom prst="roundRect">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6" name="Straight Arrow Connector 15"/>
          <p:cNvCxnSpPr>
            <a:stCxn id="11" idx="1"/>
            <a:endCxn id="8" idx="3"/>
          </p:cNvCxnSpPr>
          <p:nvPr/>
        </p:nvCxnSpPr>
        <p:spPr>
          <a:xfrm flipH="1" flipV="1">
            <a:off x="3377511" y="4044044"/>
            <a:ext cx="565539" cy="12586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Striped Right Arrow 13"/>
          <p:cNvSpPr/>
          <p:nvPr/>
        </p:nvSpPr>
        <p:spPr>
          <a:xfrm flipH="1">
            <a:off x="4967777" y="3937259"/>
            <a:ext cx="310243" cy="242316"/>
          </a:xfrm>
          <a:prstGeom prst="stripedRightArrow">
            <a:avLst/>
          </a:prstGeom>
          <a:solidFill>
            <a:srgbClr val="C65510"/>
          </a:solidFill>
          <a:ln>
            <a:solidFill>
              <a:srgbClr val="C65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Striped Right Arrow 24"/>
          <p:cNvSpPr/>
          <p:nvPr/>
        </p:nvSpPr>
        <p:spPr>
          <a:xfrm flipH="1">
            <a:off x="4540637" y="3924629"/>
            <a:ext cx="310243" cy="242316"/>
          </a:xfrm>
          <a:prstGeom prst="stripedRightArrow">
            <a:avLst/>
          </a:prstGeom>
          <a:solidFill>
            <a:srgbClr val="C65510"/>
          </a:solidFill>
          <a:ln>
            <a:solidFill>
              <a:srgbClr val="C65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Striped Right Arrow 25"/>
          <p:cNvSpPr/>
          <p:nvPr/>
        </p:nvSpPr>
        <p:spPr>
          <a:xfrm flipH="1">
            <a:off x="4153552" y="3922885"/>
            <a:ext cx="310243" cy="242316"/>
          </a:xfrm>
          <a:prstGeom prst="stripedRightArrow">
            <a:avLst/>
          </a:prstGeom>
          <a:solidFill>
            <a:srgbClr val="C65510"/>
          </a:solidFill>
          <a:ln>
            <a:solidFill>
              <a:srgbClr val="C65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94315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22A0E2-5798-4D87-8BB5-D5EBF07DE3B2}"/>
              </a:ext>
            </a:extLst>
          </p:cNvPr>
          <p:cNvSpPr>
            <a:spLocks noGrp="1"/>
          </p:cNvSpPr>
          <p:nvPr>
            <p:ph type="title"/>
          </p:nvPr>
        </p:nvSpPr>
        <p:spPr/>
        <p:txBody>
          <a:bodyPr/>
          <a:lstStyle/>
          <a:p>
            <a:r>
              <a:rPr lang="en-US" dirty="0" smtClean="0"/>
              <a:t>Federator Ensures Data Consistency</a:t>
            </a:r>
            <a:endParaRPr lang="en-US" dirty="0"/>
          </a:p>
        </p:txBody>
      </p:sp>
      <p:sp>
        <p:nvSpPr>
          <p:cNvPr id="4" name="Date Placeholder 3">
            <a:extLst>
              <a:ext uri="{FF2B5EF4-FFF2-40B4-BE49-F238E27FC236}">
                <a16:creationId xmlns="" xmlns:a16="http://schemas.microsoft.com/office/drawing/2014/main" id="{BDEFAB25-26E3-41E5-BFA4-2C25035680FC}"/>
              </a:ext>
            </a:extLst>
          </p:cNvPr>
          <p:cNvSpPr>
            <a:spLocks noGrp="1"/>
          </p:cNvSpPr>
          <p:nvPr>
            <p:ph type="dt" sz="half" idx="10"/>
          </p:nvPr>
        </p:nvSpPr>
        <p:spPr/>
        <p:txBody>
          <a:bodyPr/>
          <a:lstStyle/>
          <a:p>
            <a:r>
              <a:rPr lang="en-US"/>
              <a:t>16.07.2019</a:t>
            </a:r>
            <a:endParaRPr lang="it-IT"/>
          </a:p>
        </p:txBody>
      </p:sp>
      <p:sp>
        <p:nvSpPr>
          <p:cNvPr id="5" name="Footer Placeholder 4">
            <a:extLst>
              <a:ext uri="{FF2B5EF4-FFF2-40B4-BE49-F238E27FC236}">
                <a16:creationId xmlns="" xmlns:a16="http://schemas.microsoft.com/office/drawing/2014/main" id="{138C0425-9E1F-462E-B735-1029BEBA4B3B}"/>
              </a:ext>
            </a:extLst>
          </p:cNvPr>
          <p:cNvSpPr>
            <a:spLocks noGrp="1"/>
          </p:cNvSpPr>
          <p:nvPr>
            <p:ph type="ftr" sz="quarter" idx="11"/>
          </p:nvPr>
        </p:nvSpPr>
        <p:spPr/>
        <p:txBody>
          <a:bodyPr/>
          <a:lstStyle/>
          <a:p>
            <a:r>
              <a:rPr lang="it-IT"/>
              <a:t>Periodic Review Meeting</a:t>
            </a:r>
          </a:p>
        </p:txBody>
      </p:sp>
      <p:sp>
        <p:nvSpPr>
          <p:cNvPr id="6" name="Slide Number Placeholder 5">
            <a:extLst>
              <a:ext uri="{FF2B5EF4-FFF2-40B4-BE49-F238E27FC236}">
                <a16:creationId xmlns="" xmlns:a16="http://schemas.microsoft.com/office/drawing/2014/main" id="{7B94A6D8-758C-47C2-81E4-E778D679BF23}"/>
              </a:ext>
            </a:extLst>
          </p:cNvPr>
          <p:cNvSpPr>
            <a:spLocks noGrp="1"/>
          </p:cNvSpPr>
          <p:nvPr>
            <p:ph type="sldNum" sz="quarter" idx="12"/>
          </p:nvPr>
        </p:nvSpPr>
        <p:spPr/>
        <p:txBody>
          <a:bodyPr/>
          <a:lstStyle/>
          <a:p>
            <a:fld id="{A0370BBB-7523-944B-9290-239AB4C5A6FD}" type="slidenum">
              <a:rPr lang="it-IT" smtClean="0"/>
              <a:t>22</a:t>
            </a:fld>
            <a:endParaRPr lang="it-IT"/>
          </a:p>
        </p:txBody>
      </p:sp>
      <p:sp>
        <p:nvSpPr>
          <p:cNvPr id="8" name="Rounded Rectangle 7"/>
          <p:cNvSpPr/>
          <p:nvPr/>
        </p:nvSpPr>
        <p:spPr>
          <a:xfrm>
            <a:off x="707572" y="3788229"/>
            <a:ext cx="2669939" cy="511629"/>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IBM COS</a:t>
            </a:r>
            <a:endParaRPr lang="en-GB" dirty="0"/>
          </a:p>
        </p:txBody>
      </p:sp>
      <p:sp>
        <p:nvSpPr>
          <p:cNvPr id="9" name="Rounded Rectangle 8"/>
          <p:cNvSpPr/>
          <p:nvPr/>
        </p:nvSpPr>
        <p:spPr>
          <a:xfrm>
            <a:off x="5519057" y="3788229"/>
            <a:ext cx="2669939" cy="511629"/>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LXS</a:t>
            </a:r>
            <a:endParaRPr lang="en-GB" dirty="0"/>
          </a:p>
        </p:txBody>
      </p:sp>
      <p:sp>
        <p:nvSpPr>
          <p:cNvPr id="10" name="Rounded Rectangle 9"/>
          <p:cNvSpPr/>
          <p:nvPr/>
        </p:nvSpPr>
        <p:spPr>
          <a:xfrm>
            <a:off x="3276600" y="1001486"/>
            <a:ext cx="2394857" cy="6966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Federator</a:t>
            </a:r>
            <a:endParaRPr lang="en-GB" dirty="0"/>
          </a:p>
        </p:txBody>
      </p:sp>
      <p:sp>
        <p:nvSpPr>
          <p:cNvPr id="11" name="TextBox 10"/>
          <p:cNvSpPr txBox="1"/>
          <p:nvPr/>
        </p:nvSpPr>
        <p:spPr>
          <a:xfrm>
            <a:off x="3943050" y="5118030"/>
            <a:ext cx="1334970" cy="369332"/>
          </a:xfrm>
          <a:prstGeom prst="rect">
            <a:avLst/>
          </a:prstGeom>
          <a:noFill/>
        </p:spPr>
        <p:txBody>
          <a:bodyPr wrap="square" rtlCol="0">
            <a:spAutoFit/>
          </a:bodyPr>
          <a:lstStyle/>
          <a:p>
            <a:r>
              <a:rPr lang="en-GB" dirty="0" smtClean="0"/>
              <a:t>2018-01-01</a:t>
            </a:r>
            <a:endParaRPr lang="en-GB" dirty="0"/>
          </a:p>
        </p:txBody>
      </p:sp>
      <p:cxnSp>
        <p:nvCxnSpPr>
          <p:cNvPr id="19" name="Straight Arrow Connector 18"/>
          <p:cNvCxnSpPr>
            <a:stCxn id="11" idx="3"/>
            <a:endCxn id="9" idx="1"/>
          </p:cNvCxnSpPr>
          <p:nvPr/>
        </p:nvCxnSpPr>
        <p:spPr>
          <a:xfrm flipV="1">
            <a:off x="5278020" y="4044044"/>
            <a:ext cx="241037" cy="12586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Bent-Up Arrow 22"/>
          <p:cNvSpPr/>
          <p:nvPr/>
        </p:nvSpPr>
        <p:spPr>
          <a:xfrm rot="10800000">
            <a:off x="1926772" y="1212664"/>
            <a:ext cx="850392" cy="1867989"/>
          </a:xfrm>
          <a:prstGeom prst="ben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Bent-Up Arrow 23"/>
          <p:cNvSpPr/>
          <p:nvPr/>
        </p:nvSpPr>
        <p:spPr>
          <a:xfrm flipV="1">
            <a:off x="6096001" y="1212663"/>
            <a:ext cx="925286" cy="1867989"/>
          </a:xfrm>
          <a:prstGeom prst="ben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Pentagon 26"/>
          <p:cNvSpPr/>
          <p:nvPr/>
        </p:nvSpPr>
        <p:spPr>
          <a:xfrm>
            <a:off x="707571" y="3434443"/>
            <a:ext cx="2669939" cy="114300"/>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Pentagon 27"/>
          <p:cNvSpPr/>
          <p:nvPr/>
        </p:nvSpPr>
        <p:spPr>
          <a:xfrm>
            <a:off x="5519056" y="3434443"/>
            <a:ext cx="2669939" cy="114300"/>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Cloud Callout 28"/>
          <p:cNvSpPr/>
          <p:nvPr/>
        </p:nvSpPr>
        <p:spPr>
          <a:xfrm>
            <a:off x="7028201" y="404067"/>
            <a:ext cx="1934718" cy="612648"/>
          </a:xfrm>
          <a:prstGeom prst="cloud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2018-01-01</a:t>
            </a:r>
            <a:endParaRPr lang="en-GB" dirty="0"/>
          </a:p>
        </p:txBody>
      </p:sp>
      <p:sp>
        <p:nvSpPr>
          <p:cNvPr id="3" name="TextBox 2"/>
          <p:cNvSpPr txBox="1"/>
          <p:nvPr/>
        </p:nvSpPr>
        <p:spPr>
          <a:xfrm>
            <a:off x="5592142" y="5499210"/>
            <a:ext cx="1261884" cy="369332"/>
          </a:xfrm>
          <a:prstGeom prst="rect">
            <a:avLst/>
          </a:prstGeom>
          <a:noFill/>
        </p:spPr>
        <p:txBody>
          <a:bodyPr wrap="none" rtlCol="0">
            <a:spAutoFit/>
          </a:bodyPr>
          <a:lstStyle/>
          <a:p>
            <a:r>
              <a:rPr lang="en-GB" dirty="0" smtClean="0"/>
              <a:t>2018-02-01</a:t>
            </a:r>
            <a:endParaRPr lang="en-GB" dirty="0"/>
          </a:p>
        </p:txBody>
      </p:sp>
      <p:cxnSp>
        <p:nvCxnSpPr>
          <p:cNvPr id="12" name="Straight Arrow Connector 11"/>
          <p:cNvCxnSpPr/>
          <p:nvPr/>
        </p:nvCxnSpPr>
        <p:spPr>
          <a:xfrm flipV="1">
            <a:off x="6230425" y="4299858"/>
            <a:ext cx="0" cy="11993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5519057" y="3788229"/>
            <a:ext cx="711368" cy="511629"/>
          </a:xfrm>
          <a:prstGeom prst="roundRect">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Rounded Rectangle 21"/>
          <p:cNvSpPr/>
          <p:nvPr/>
        </p:nvSpPr>
        <p:spPr>
          <a:xfrm>
            <a:off x="3377511" y="3788229"/>
            <a:ext cx="711368" cy="511629"/>
          </a:xfrm>
          <a:prstGeom prst="roundRect">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6" name="Straight Arrow Connector 15"/>
          <p:cNvCxnSpPr>
            <a:stCxn id="11" idx="1"/>
            <a:endCxn id="8" idx="3"/>
          </p:cNvCxnSpPr>
          <p:nvPr/>
        </p:nvCxnSpPr>
        <p:spPr>
          <a:xfrm flipH="1" flipV="1">
            <a:off x="3377511" y="4044044"/>
            <a:ext cx="565539" cy="12586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Cloud Callout 29"/>
          <p:cNvSpPr/>
          <p:nvPr/>
        </p:nvSpPr>
        <p:spPr>
          <a:xfrm>
            <a:off x="1091162" y="446091"/>
            <a:ext cx="1934718" cy="612648"/>
          </a:xfrm>
          <a:prstGeom prst="cloudCallout">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2018-02-01</a:t>
            </a:r>
            <a:endParaRPr lang="en-GB" dirty="0"/>
          </a:p>
        </p:txBody>
      </p:sp>
      <p:cxnSp>
        <p:nvCxnSpPr>
          <p:cNvPr id="13" name="Straight Arrow Connector 12"/>
          <p:cNvCxnSpPr>
            <a:stCxn id="3" idx="0"/>
            <a:endCxn id="22" idx="3"/>
          </p:cNvCxnSpPr>
          <p:nvPr/>
        </p:nvCxnSpPr>
        <p:spPr>
          <a:xfrm flipH="1" flipV="1">
            <a:off x="4088879" y="4044044"/>
            <a:ext cx="2134205" cy="1455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7473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22A0E2-5798-4D87-8BB5-D5EBF07DE3B2}"/>
              </a:ext>
            </a:extLst>
          </p:cNvPr>
          <p:cNvSpPr>
            <a:spLocks noGrp="1"/>
          </p:cNvSpPr>
          <p:nvPr>
            <p:ph type="title"/>
          </p:nvPr>
        </p:nvSpPr>
        <p:spPr/>
        <p:txBody>
          <a:bodyPr/>
          <a:lstStyle/>
          <a:p>
            <a:r>
              <a:rPr lang="en-US" dirty="0" smtClean="0"/>
              <a:t>Federator Ensures Data Consistency</a:t>
            </a:r>
            <a:endParaRPr lang="en-US" dirty="0"/>
          </a:p>
        </p:txBody>
      </p:sp>
      <p:sp>
        <p:nvSpPr>
          <p:cNvPr id="4" name="Date Placeholder 3">
            <a:extLst>
              <a:ext uri="{FF2B5EF4-FFF2-40B4-BE49-F238E27FC236}">
                <a16:creationId xmlns="" xmlns:a16="http://schemas.microsoft.com/office/drawing/2014/main" id="{BDEFAB25-26E3-41E5-BFA4-2C25035680FC}"/>
              </a:ext>
            </a:extLst>
          </p:cNvPr>
          <p:cNvSpPr>
            <a:spLocks noGrp="1"/>
          </p:cNvSpPr>
          <p:nvPr>
            <p:ph type="dt" sz="half" idx="10"/>
          </p:nvPr>
        </p:nvSpPr>
        <p:spPr/>
        <p:txBody>
          <a:bodyPr/>
          <a:lstStyle/>
          <a:p>
            <a:r>
              <a:rPr lang="en-US"/>
              <a:t>16.07.2019</a:t>
            </a:r>
            <a:endParaRPr lang="it-IT"/>
          </a:p>
        </p:txBody>
      </p:sp>
      <p:sp>
        <p:nvSpPr>
          <p:cNvPr id="5" name="Footer Placeholder 4">
            <a:extLst>
              <a:ext uri="{FF2B5EF4-FFF2-40B4-BE49-F238E27FC236}">
                <a16:creationId xmlns="" xmlns:a16="http://schemas.microsoft.com/office/drawing/2014/main" id="{138C0425-9E1F-462E-B735-1029BEBA4B3B}"/>
              </a:ext>
            </a:extLst>
          </p:cNvPr>
          <p:cNvSpPr>
            <a:spLocks noGrp="1"/>
          </p:cNvSpPr>
          <p:nvPr>
            <p:ph type="ftr" sz="quarter" idx="11"/>
          </p:nvPr>
        </p:nvSpPr>
        <p:spPr/>
        <p:txBody>
          <a:bodyPr/>
          <a:lstStyle/>
          <a:p>
            <a:r>
              <a:rPr lang="it-IT"/>
              <a:t>Periodic Review Meeting</a:t>
            </a:r>
          </a:p>
        </p:txBody>
      </p:sp>
      <p:sp>
        <p:nvSpPr>
          <p:cNvPr id="6" name="Slide Number Placeholder 5">
            <a:extLst>
              <a:ext uri="{FF2B5EF4-FFF2-40B4-BE49-F238E27FC236}">
                <a16:creationId xmlns="" xmlns:a16="http://schemas.microsoft.com/office/drawing/2014/main" id="{7B94A6D8-758C-47C2-81E4-E778D679BF23}"/>
              </a:ext>
            </a:extLst>
          </p:cNvPr>
          <p:cNvSpPr>
            <a:spLocks noGrp="1"/>
          </p:cNvSpPr>
          <p:nvPr>
            <p:ph type="sldNum" sz="quarter" idx="12"/>
          </p:nvPr>
        </p:nvSpPr>
        <p:spPr/>
        <p:txBody>
          <a:bodyPr/>
          <a:lstStyle/>
          <a:p>
            <a:fld id="{A0370BBB-7523-944B-9290-239AB4C5A6FD}" type="slidenum">
              <a:rPr lang="it-IT" smtClean="0"/>
              <a:t>23</a:t>
            </a:fld>
            <a:endParaRPr lang="it-IT"/>
          </a:p>
        </p:txBody>
      </p:sp>
      <p:sp>
        <p:nvSpPr>
          <p:cNvPr id="8" name="Rounded Rectangle 7"/>
          <p:cNvSpPr/>
          <p:nvPr/>
        </p:nvSpPr>
        <p:spPr>
          <a:xfrm>
            <a:off x="707572" y="3788229"/>
            <a:ext cx="2669939" cy="511629"/>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IBM COS</a:t>
            </a:r>
            <a:endParaRPr lang="en-GB" dirty="0"/>
          </a:p>
        </p:txBody>
      </p:sp>
      <p:sp>
        <p:nvSpPr>
          <p:cNvPr id="9" name="Rounded Rectangle 8"/>
          <p:cNvSpPr/>
          <p:nvPr/>
        </p:nvSpPr>
        <p:spPr>
          <a:xfrm>
            <a:off x="5519057" y="3788229"/>
            <a:ext cx="2669939" cy="511629"/>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LXS</a:t>
            </a:r>
            <a:endParaRPr lang="en-GB" dirty="0"/>
          </a:p>
        </p:txBody>
      </p:sp>
      <p:sp>
        <p:nvSpPr>
          <p:cNvPr id="10" name="Rounded Rectangle 9"/>
          <p:cNvSpPr/>
          <p:nvPr/>
        </p:nvSpPr>
        <p:spPr>
          <a:xfrm>
            <a:off x="3276600" y="1001486"/>
            <a:ext cx="2394857" cy="6966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Federator</a:t>
            </a:r>
            <a:endParaRPr lang="en-GB" dirty="0"/>
          </a:p>
        </p:txBody>
      </p:sp>
      <p:sp>
        <p:nvSpPr>
          <p:cNvPr id="11" name="TextBox 10"/>
          <p:cNvSpPr txBox="1"/>
          <p:nvPr/>
        </p:nvSpPr>
        <p:spPr>
          <a:xfrm>
            <a:off x="3943050" y="5118030"/>
            <a:ext cx="1334970" cy="369332"/>
          </a:xfrm>
          <a:prstGeom prst="rect">
            <a:avLst/>
          </a:prstGeom>
          <a:noFill/>
        </p:spPr>
        <p:txBody>
          <a:bodyPr wrap="square" rtlCol="0">
            <a:spAutoFit/>
          </a:bodyPr>
          <a:lstStyle/>
          <a:p>
            <a:r>
              <a:rPr lang="en-GB" dirty="0" smtClean="0"/>
              <a:t>2018-01-01</a:t>
            </a:r>
            <a:endParaRPr lang="en-GB" dirty="0"/>
          </a:p>
        </p:txBody>
      </p:sp>
      <p:cxnSp>
        <p:nvCxnSpPr>
          <p:cNvPr id="19" name="Straight Arrow Connector 18"/>
          <p:cNvCxnSpPr>
            <a:stCxn id="11" idx="3"/>
            <a:endCxn id="9" idx="1"/>
          </p:cNvCxnSpPr>
          <p:nvPr/>
        </p:nvCxnSpPr>
        <p:spPr>
          <a:xfrm flipV="1">
            <a:off x="5278020" y="4044044"/>
            <a:ext cx="241037" cy="12586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Bent-Up Arrow 22"/>
          <p:cNvSpPr/>
          <p:nvPr/>
        </p:nvSpPr>
        <p:spPr>
          <a:xfrm rot="10800000">
            <a:off x="1926772" y="1212664"/>
            <a:ext cx="850392" cy="1867989"/>
          </a:xfrm>
          <a:prstGeom prst="ben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Bent-Up Arrow 23"/>
          <p:cNvSpPr/>
          <p:nvPr/>
        </p:nvSpPr>
        <p:spPr>
          <a:xfrm flipV="1">
            <a:off x="6096001" y="1212663"/>
            <a:ext cx="925286" cy="1867989"/>
          </a:xfrm>
          <a:prstGeom prst="ben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Pentagon 26"/>
          <p:cNvSpPr/>
          <p:nvPr/>
        </p:nvSpPr>
        <p:spPr>
          <a:xfrm>
            <a:off x="707571" y="3434443"/>
            <a:ext cx="2669939" cy="114300"/>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Pentagon 27"/>
          <p:cNvSpPr/>
          <p:nvPr/>
        </p:nvSpPr>
        <p:spPr>
          <a:xfrm>
            <a:off x="5519056" y="3434443"/>
            <a:ext cx="2669939" cy="114300"/>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Cloud Callout 28"/>
          <p:cNvSpPr/>
          <p:nvPr/>
        </p:nvSpPr>
        <p:spPr>
          <a:xfrm>
            <a:off x="7028201" y="404067"/>
            <a:ext cx="1934718" cy="612648"/>
          </a:xfrm>
          <a:prstGeom prst="cloud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2018-01-01</a:t>
            </a:r>
            <a:endParaRPr lang="en-GB" dirty="0"/>
          </a:p>
        </p:txBody>
      </p:sp>
      <p:sp>
        <p:nvSpPr>
          <p:cNvPr id="3" name="TextBox 2"/>
          <p:cNvSpPr txBox="1"/>
          <p:nvPr/>
        </p:nvSpPr>
        <p:spPr>
          <a:xfrm>
            <a:off x="5592142" y="5499210"/>
            <a:ext cx="1261884" cy="369332"/>
          </a:xfrm>
          <a:prstGeom prst="rect">
            <a:avLst/>
          </a:prstGeom>
          <a:noFill/>
        </p:spPr>
        <p:txBody>
          <a:bodyPr wrap="none" rtlCol="0">
            <a:spAutoFit/>
          </a:bodyPr>
          <a:lstStyle/>
          <a:p>
            <a:r>
              <a:rPr lang="en-GB" dirty="0" smtClean="0"/>
              <a:t>2018-02-01</a:t>
            </a:r>
            <a:endParaRPr lang="en-GB" dirty="0"/>
          </a:p>
        </p:txBody>
      </p:sp>
      <p:cxnSp>
        <p:nvCxnSpPr>
          <p:cNvPr id="12" name="Straight Arrow Connector 11"/>
          <p:cNvCxnSpPr/>
          <p:nvPr/>
        </p:nvCxnSpPr>
        <p:spPr>
          <a:xfrm flipV="1">
            <a:off x="6230425" y="4299858"/>
            <a:ext cx="0" cy="11993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5519057" y="3788229"/>
            <a:ext cx="711368" cy="511629"/>
          </a:xfrm>
          <a:prstGeom prst="roundRect">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Rounded Rectangle 21"/>
          <p:cNvSpPr/>
          <p:nvPr/>
        </p:nvSpPr>
        <p:spPr>
          <a:xfrm>
            <a:off x="3377511" y="3788229"/>
            <a:ext cx="711368" cy="511629"/>
          </a:xfrm>
          <a:prstGeom prst="roundRect">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6" name="Straight Arrow Connector 15"/>
          <p:cNvCxnSpPr>
            <a:stCxn id="11" idx="1"/>
            <a:endCxn id="8" idx="3"/>
          </p:cNvCxnSpPr>
          <p:nvPr/>
        </p:nvCxnSpPr>
        <p:spPr>
          <a:xfrm flipH="1" flipV="1">
            <a:off x="3377511" y="4044044"/>
            <a:ext cx="565539" cy="12586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Cloud Callout 29"/>
          <p:cNvSpPr/>
          <p:nvPr/>
        </p:nvSpPr>
        <p:spPr>
          <a:xfrm>
            <a:off x="1091162" y="446091"/>
            <a:ext cx="1934718" cy="612648"/>
          </a:xfrm>
          <a:prstGeom prst="cloudCallout">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2018-02-01</a:t>
            </a:r>
            <a:endParaRPr lang="en-GB" dirty="0"/>
          </a:p>
        </p:txBody>
      </p:sp>
      <p:cxnSp>
        <p:nvCxnSpPr>
          <p:cNvPr id="13" name="Straight Arrow Connector 12"/>
          <p:cNvCxnSpPr>
            <a:stCxn id="3" idx="0"/>
            <a:endCxn id="22" idx="3"/>
          </p:cNvCxnSpPr>
          <p:nvPr/>
        </p:nvCxnSpPr>
        <p:spPr>
          <a:xfrm flipH="1" flipV="1">
            <a:off x="4088879" y="4044044"/>
            <a:ext cx="2134205" cy="1455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Bent-Up Arrow 30"/>
          <p:cNvSpPr/>
          <p:nvPr/>
        </p:nvSpPr>
        <p:spPr>
          <a:xfrm flipV="1">
            <a:off x="7380515" y="1212662"/>
            <a:ext cx="925286" cy="1867989"/>
          </a:xfrm>
          <a:prstGeom prst="bentUpArrow">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Bent-Up Arrow 31"/>
          <p:cNvSpPr/>
          <p:nvPr/>
        </p:nvSpPr>
        <p:spPr>
          <a:xfrm rot="10800000">
            <a:off x="859971" y="1212661"/>
            <a:ext cx="850392" cy="1867989"/>
          </a:xfrm>
          <a:prstGeom prst="bentUpArrow">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Pentagon 32"/>
          <p:cNvSpPr/>
          <p:nvPr/>
        </p:nvSpPr>
        <p:spPr>
          <a:xfrm>
            <a:off x="707572" y="3611335"/>
            <a:ext cx="3381307" cy="114300"/>
          </a:xfrm>
          <a:prstGeom prst="homePlate">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Pentagon 33"/>
          <p:cNvSpPr/>
          <p:nvPr/>
        </p:nvSpPr>
        <p:spPr>
          <a:xfrm>
            <a:off x="6223085" y="3600449"/>
            <a:ext cx="1965910" cy="125186"/>
          </a:xfrm>
          <a:prstGeom prst="homePlate">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29523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22A0E2-5798-4D87-8BB5-D5EBF07DE3B2}"/>
              </a:ext>
            </a:extLst>
          </p:cNvPr>
          <p:cNvSpPr>
            <a:spLocks noGrp="1"/>
          </p:cNvSpPr>
          <p:nvPr>
            <p:ph type="title"/>
          </p:nvPr>
        </p:nvSpPr>
        <p:spPr/>
        <p:txBody>
          <a:bodyPr/>
          <a:lstStyle/>
          <a:p>
            <a:r>
              <a:rPr lang="en-US" dirty="0" smtClean="0"/>
              <a:t>Federator Ensures Data Consistency</a:t>
            </a:r>
            <a:endParaRPr lang="en-US" dirty="0"/>
          </a:p>
        </p:txBody>
      </p:sp>
      <p:sp>
        <p:nvSpPr>
          <p:cNvPr id="4" name="Date Placeholder 3">
            <a:extLst>
              <a:ext uri="{FF2B5EF4-FFF2-40B4-BE49-F238E27FC236}">
                <a16:creationId xmlns="" xmlns:a16="http://schemas.microsoft.com/office/drawing/2014/main" id="{BDEFAB25-26E3-41E5-BFA4-2C25035680FC}"/>
              </a:ext>
            </a:extLst>
          </p:cNvPr>
          <p:cNvSpPr>
            <a:spLocks noGrp="1"/>
          </p:cNvSpPr>
          <p:nvPr>
            <p:ph type="dt" sz="half" idx="10"/>
          </p:nvPr>
        </p:nvSpPr>
        <p:spPr/>
        <p:txBody>
          <a:bodyPr/>
          <a:lstStyle/>
          <a:p>
            <a:r>
              <a:rPr lang="en-US"/>
              <a:t>16.07.2019</a:t>
            </a:r>
            <a:endParaRPr lang="it-IT"/>
          </a:p>
        </p:txBody>
      </p:sp>
      <p:sp>
        <p:nvSpPr>
          <p:cNvPr id="5" name="Footer Placeholder 4">
            <a:extLst>
              <a:ext uri="{FF2B5EF4-FFF2-40B4-BE49-F238E27FC236}">
                <a16:creationId xmlns="" xmlns:a16="http://schemas.microsoft.com/office/drawing/2014/main" id="{138C0425-9E1F-462E-B735-1029BEBA4B3B}"/>
              </a:ext>
            </a:extLst>
          </p:cNvPr>
          <p:cNvSpPr>
            <a:spLocks noGrp="1"/>
          </p:cNvSpPr>
          <p:nvPr>
            <p:ph type="ftr" sz="quarter" idx="11"/>
          </p:nvPr>
        </p:nvSpPr>
        <p:spPr/>
        <p:txBody>
          <a:bodyPr/>
          <a:lstStyle/>
          <a:p>
            <a:r>
              <a:rPr lang="it-IT"/>
              <a:t>Periodic Review Meeting</a:t>
            </a:r>
          </a:p>
        </p:txBody>
      </p:sp>
      <p:sp>
        <p:nvSpPr>
          <p:cNvPr id="6" name="Slide Number Placeholder 5">
            <a:extLst>
              <a:ext uri="{FF2B5EF4-FFF2-40B4-BE49-F238E27FC236}">
                <a16:creationId xmlns="" xmlns:a16="http://schemas.microsoft.com/office/drawing/2014/main" id="{7B94A6D8-758C-47C2-81E4-E778D679BF23}"/>
              </a:ext>
            </a:extLst>
          </p:cNvPr>
          <p:cNvSpPr>
            <a:spLocks noGrp="1"/>
          </p:cNvSpPr>
          <p:nvPr>
            <p:ph type="sldNum" sz="quarter" idx="12"/>
          </p:nvPr>
        </p:nvSpPr>
        <p:spPr/>
        <p:txBody>
          <a:bodyPr/>
          <a:lstStyle/>
          <a:p>
            <a:fld id="{A0370BBB-7523-944B-9290-239AB4C5A6FD}" type="slidenum">
              <a:rPr lang="it-IT" smtClean="0"/>
              <a:t>24</a:t>
            </a:fld>
            <a:endParaRPr lang="it-IT"/>
          </a:p>
        </p:txBody>
      </p:sp>
      <p:sp>
        <p:nvSpPr>
          <p:cNvPr id="8" name="Rounded Rectangle 7"/>
          <p:cNvSpPr/>
          <p:nvPr/>
        </p:nvSpPr>
        <p:spPr>
          <a:xfrm>
            <a:off x="707572" y="3788229"/>
            <a:ext cx="2669939" cy="511629"/>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IBM COS</a:t>
            </a:r>
            <a:endParaRPr lang="en-GB" dirty="0"/>
          </a:p>
        </p:txBody>
      </p:sp>
      <p:sp>
        <p:nvSpPr>
          <p:cNvPr id="9" name="Rounded Rectangle 8"/>
          <p:cNvSpPr/>
          <p:nvPr/>
        </p:nvSpPr>
        <p:spPr>
          <a:xfrm>
            <a:off x="5519057" y="3788229"/>
            <a:ext cx="2669939" cy="511629"/>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LXS</a:t>
            </a:r>
            <a:endParaRPr lang="en-GB" dirty="0"/>
          </a:p>
        </p:txBody>
      </p:sp>
      <p:sp>
        <p:nvSpPr>
          <p:cNvPr id="10" name="Rounded Rectangle 9"/>
          <p:cNvSpPr/>
          <p:nvPr/>
        </p:nvSpPr>
        <p:spPr>
          <a:xfrm>
            <a:off x="3276600" y="1001486"/>
            <a:ext cx="2394857" cy="6966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Federator</a:t>
            </a:r>
            <a:endParaRPr lang="en-GB" dirty="0"/>
          </a:p>
        </p:txBody>
      </p:sp>
      <p:sp>
        <p:nvSpPr>
          <p:cNvPr id="11" name="TextBox 10"/>
          <p:cNvSpPr txBox="1"/>
          <p:nvPr/>
        </p:nvSpPr>
        <p:spPr>
          <a:xfrm>
            <a:off x="3943050" y="5118030"/>
            <a:ext cx="1334970" cy="369332"/>
          </a:xfrm>
          <a:prstGeom prst="rect">
            <a:avLst/>
          </a:prstGeom>
          <a:noFill/>
        </p:spPr>
        <p:txBody>
          <a:bodyPr wrap="square" rtlCol="0">
            <a:spAutoFit/>
          </a:bodyPr>
          <a:lstStyle/>
          <a:p>
            <a:r>
              <a:rPr lang="en-GB" dirty="0" smtClean="0"/>
              <a:t>2018-01-01</a:t>
            </a:r>
            <a:endParaRPr lang="en-GB" dirty="0"/>
          </a:p>
        </p:txBody>
      </p:sp>
      <p:cxnSp>
        <p:nvCxnSpPr>
          <p:cNvPr id="19" name="Straight Arrow Connector 18"/>
          <p:cNvCxnSpPr>
            <a:stCxn id="11" idx="3"/>
            <a:endCxn id="9" idx="1"/>
          </p:cNvCxnSpPr>
          <p:nvPr/>
        </p:nvCxnSpPr>
        <p:spPr>
          <a:xfrm flipV="1">
            <a:off x="5278020" y="4044044"/>
            <a:ext cx="241037" cy="12586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Cloud Callout 28"/>
          <p:cNvSpPr/>
          <p:nvPr/>
        </p:nvSpPr>
        <p:spPr>
          <a:xfrm>
            <a:off x="7028201" y="404067"/>
            <a:ext cx="1934718" cy="612648"/>
          </a:xfrm>
          <a:prstGeom prst="cloud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2018-01-01</a:t>
            </a:r>
            <a:endParaRPr lang="en-GB" dirty="0"/>
          </a:p>
        </p:txBody>
      </p:sp>
      <p:sp>
        <p:nvSpPr>
          <p:cNvPr id="3" name="TextBox 2"/>
          <p:cNvSpPr txBox="1"/>
          <p:nvPr/>
        </p:nvSpPr>
        <p:spPr>
          <a:xfrm>
            <a:off x="5592142" y="5499210"/>
            <a:ext cx="1261884" cy="369332"/>
          </a:xfrm>
          <a:prstGeom prst="rect">
            <a:avLst/>
          </a:prstGeom>
          <a:noFill/>
        </p:spPr>
        <p:txBody>
          <a:bodyPr wrap="none" rtlCol="0">
            <a:spAutoFit/>
          </a:bodyPr>
          <a:lstStyle/>
          <a:p>
            <a:r>
              <a:rPr lang="en-GB" dirty="0" smtClean="0"/>
              <a:t>2018-02-01</a:t>
            </a:r>
            <a:endParaRPr lang="en-GB" dirty="0"/>
          </a:p>
        </p:txBody>
      </p:sp>
      <p:cxnSp>
        <p:nvCxnSpPr>
          <p:cNvPr id="12" name="Straight Arrow Connector 11"/>
          <p:cNvCxnSpPr/>
          <p:nvPr/>
        </p:nvCxnSpPr>
        <p:spPr>
          <a:xfrm flipV="1">
            <a:off x="6230425" y="4299858"/>
            <a:ext cx="0" cy="11993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5519057" y="3788229"/>
            <a:ext cx="711368" cy="511629"/>
          </a:xfrm>
          <a:prstGeom prst="roundRect">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Rounded Rectangle 21"/>
          <p:cNvSpPr/>
          <p:nvPr/>
        </p:nvSpPr>
        <p:spPr>
          <a:xfrm>
            <a:off x="3377511" y="3788229"/>
            <a:ext cx="711368" cy="511629"/>
          </a:xfrm>
          <a:prstGeom prst="roundRect">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6" name="Straight Arrow Connector 15"/>
          <p:cNvCxnSpPr>
            <a:stCxn id="11" idx="1"/>
            <a:endCxn id="8" idx="3"/>
          </p:cNvCxnSpPr>
          <p:nvPr/>
        </p:nvCxnSpPr>
        <p:spPr>
          <a:xfrm flipH="1" flipV="1">
            <a:off x="3377511" y="4044044"/>
            <a:ext cx="565539" cy="12586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Cloud Callout 29"/>
          <p:cNvSpPr/>
          <p:nvPr/>
        </p:nvSpPr>
        <p:spPr>
          <a:xfrm>
            <a:off x="1091162" y="446091"/>
            <a:ext cx="1934718" cy="612648"/>
          </a:xfrm>
          <a:prstGeom prst="cloudCallout">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2018-02-01</a:t>
            </a:r>
            <a:endParaRPr lang="en-GB" dirty="0"/>
          </a:p>
        </p:txBody>
      </p:sp>
      <p:cxnSp>
        <p:nvCxnSpPr>
          <p:cNvPr id="13" name="Straight Arrow Connector 12"/>
          <p:cNvCxnSpPr>
            <a:stCxn id="3" idx="0"/>
            <a:endCxn id="22" idx="3"/>
          </p:cNvCxnSpPr>
          <p:nvPr/>
        </p:nvCxnSpPr>
        <p:spPr>
          <a:xfrm flipH="1" flipV="1">
            <a:off x="4088879" y="4044044"/>
            <a:ext cx="2134205" cy="1455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Bent-Up Arrow 30"/>
          <p:cNvSpPr/>
          <p:nvPr/>
        </p:nvSpPr>
        <p:spPr>
          <a:xfrm flipV="1">
            <a:off x="7380515" y="1212662"/>
            <a:ext cx="925286" cy="1867989"/>
          </a:xfrm>
          <a:prstGeom prst="bentUpArrow">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Bent-Up Arrow 31"/>
          <p:cNvSpPr/>
          <p:nvPr/>
        </p:nvSpPr>
        <p:spPr>
          <a:xfrm rot="10800000">
            <a:off x="859971" y="1212661"/>
            <a:ext cx="850392" cy="1867989"/>
          </a:xfrm>
          <a:prstGeom prst="bentUpArrow">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Pentagon 32"/>
          <p:cNvSpPr/>
          <p:nvPr/>
        </p:nvSpPr>
        <p:spPr>
          <a:xfrm>
            <a:off x="707572" y="3611335"/>
            <a:ext cx="3381307" cy="114300"/>
          </a:xfrm>
          <a:prstGeom prst="homePlate">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Pentagon 33"/>
          <p:cNvSpPr/>
          <p:nvPr/>
        </p:nvSpPr>
        <p:spPr>
          <a:xfrm>
            <a:off x="6223085" y="3600449"/>
            <a:ext cx="1965910" cy="125186"/>
          </a:xfrm>
          <a:prstGeom prst="homePlate">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61098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22A0E2-5798-4D87-8BB5-D5EBF07DE3B2}"/>
              </a:ext>
            </a:extLst>
          </p:cNvPr>
          <p:cNvSpPr>
            <a:spLocks noGrp="1"/>
          </p:cNvSpPr>
          <p:nvPr>
            <p:ph type="title"/>
          </p:nvPr>
        </p:nvSpPr>
        <p:spPr/>
        <p:txBody>
          <a:bodyPr/>
          <a:lstStyle/>
          <a:p>
            <a:r>
              <a:rPr lang="en-US" dirty="0" smtClean="0"/>
              <a:t>Federator Ensures Data Consistency</a:t>
            </a:r>
            <a:endParaRPr lang="en-US" dirty="0"/>
          </a:p>
        </p:txBody>
      </p:sp>
      <p:sp>
        <p:nvSpPr>
          <p:cNvPr id="4" name="Date Placeholder 3">
            <a:extLst>
              <a:ext uri="{FF2B5EF4-FFF2-40B4-BE49-F238E27FC236}">
                <a16:creationId xmlns="" xmlns:a16="http://schemas.microsoft.com/office/drawing/2014/main" id="{BDEFAB25-26E3-41E5-BFA4-2C25035680FC}"/>
              </a:ext>
            </a:extLst>
          </p:cNvPr>
          <p:cNvSpPr>
            <a:spLocks noGrp="1"/>
          </p:cNvSpPr>
          <p:nvPr>
            <p:ph type="dt" sz="half" idx="10"/>
          </p:nvPr>
        </p:nvSpPr>
        <p:spPr/>
        <p:txBody>
          <a:bodyPr/>
          <a:lstStyle/>
          <a:p>
            <a:r>
              <a:rPr lang="en-US"/>
              <a:t>16.07.2019</a:t>
            </a:r>
            <a:endParaRPr lang="it-IT"/>
          </a:p>
        </p:txBody>
      </p:sp>
      <p:sp>
        <p:nvSpPr>
          <p:cNvPr id="5" name="Footer Placeholder 4">
            <a:extLst>
              <a:ext uri="{FF2B5EF4-FFF2-40B4-BE49-F238E27FC236}">
                <a16:creationId xmlns="" xmlns:a16="http://schemas.microsoft.com/office/drawing/2014/main" id="{138C0425-9E1F-462E-B735-1029BEBA4B3B}"/>
              </a:ext>
            </a:extLst>
          </p:cNvPr>
          <p:cNvSpPr>
            <a:spLocks noGrp="1"/>
          </p:cNvSpPr>
          <p:nvPr>
            <p:ph type="ftr" sz="quarter" idx="11"/>
          </p:nvPr>
        </p:nvSpPr>
        <p:spPr/>
        <p:txBody>
          <a:bodyPr/>
          <a:lstStyle/>
          <a:p>
            <a:r>
              <a:rPr lang="it-IT"/>
              <a:t>Periodic Review Meeting</a:t>
            </a:r>
          </a:p>
        </p:txBody>
      </p:sp>
      <p:sp>
        <p:nvSpPr>
          <p:cNvPr id="6" name="Slide Number Placeholder 5">
            <a:extLst>
              <a:ext uri="{FF2B5EF4-FFF2-40B4-BE49-F238E27FC236}">
                <a16:creationId xmlns="" xmlns:a16="http://schemas.microsoft.com/office/drawing/2014/main" id="{7B94A6D8-758C-47C2-81E4-E778D679BF23}"/>
              </a:ext>
            </a:extLst>
          </p:cNvPr>
          <p:cNvSpPr>
            <a:spLocks noGrp="1"/>
          </p:cNvSpPr>
          <p:nvPr>
            <p:ph type="sldNum" sz="quarter" idx="12"/>
          </p:nvPr>
        </p:nvSpPr>
        <p:spPr/>
        <p:txBody>
          <a:bodyPr/>
          <a:lstStyle/>
          <a:p>
            <a:fld id="{A0370BBB-7523-944B-9290-239AB4C5A6FD}" type="slidenum">
              <a:rPr lang="it-IT" smtClean="0"/>
              <a:t>25</a:t>
            </a:fld>
            <a:endParaRPr lang="it-IT"/>
          </a:p>
        </p:txBody>
      </p:sp>
      <p:sp>
        <p:nvSpPr>
          <p:cNvPr id="8" name="Rounded Rectangle 7"/>
          <p:cNvSpPr/>
          <p:nvPr/>
        </p:nvSpPr>
        <p:spPr>
          <a:xfrm>
            <a:off x="707572" y="3788229"/>
            <a:ext cx="3381307" cy="511629"/>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IBM COS</a:t>
            </a:r>
            <a:endParaRPr lang="en-GB" dirty="0"/>
          </a:p>
        </p:txBody>
      </p:sp>
      <p:sp>
        <p:nvSpPr>
          <p:cNvPr id="9" name="Rounded Rectangle 8"/>
          <p:cNvSpPr/>
          <p:nvPr/>
        </p:nvSpPr>
        <p:spPr>
          <a:xfrm>
            <a:off x="6230425" y="3788229"/>
            <a:ext cx="1958571" cy="511629"/>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LXS</a:t>
            </a:r>
            <a:endParaRPr lang="en-GB" dirty="0"/>
          </a:p>
        </p:txBody>
      </p:sp>
      <p:sp>
        <p:nvSpPr>
          <p:cNvPr id="10" name="Rounded Rectangle 9"/>
          <p:cNvSpPr/>
          <p:nvPr/>
        </p:nvSpPr>
        <p:spPr>
          <a:xfrm>
            <a:off x="3276600" y="1001486"/>
            <a:ext cx="2394857" cy="6966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Federator</a:t>
            </a:r>
            <a:endParaRPr lang="en-GB" dirty="0"/>
          </a:p>
        </p:txBody>
      </p:sp>
      <p:sp>
        <p:nvSpPr>
          <p:cNvPr id="3" name="TextBox 2"/>
          <p:cNvSpPr txBox="1"/>
          <p:nvPr/>
        </p:nvSpPr>
        <p:spPr>
          <a:xfrm>
            <a:off x="5592142" y="5499210"/>
            <a:ext cx="1261884" cy="369332"/>
          </a:xfrm>
          <a:prstGeom prst="rect">
            <a:avLst/>
          </a:prstGeom>
          <a:noFill/>
        </p:spPr>
        <p:txBody>
          <a:bodyPr wrap="none" rtlCol="0">
            <a:spAutoFit/>
          </a:bodyPr>
          <a:lstStyle/>
          <a:p>
            <a:r>
              <a:rPr lang="en-GB" dirty="0" smtClean="0"/>
              <a:t>2018-02-01</a:t>
            </a:r>
            <a:endParaRPr lang="en-GB" dirty="0"/>
          </a:p>
        </p:txBody>
      </p:sp>
      <p:cxnSp>
        <p:nvCxnSpPr>
          <p:cNvPr id="12" name="Straight Arrow Connector 11"/>
          <p:cNvCxnSpPr/>
          <p:nvPr/>
        </p:nvCxnSpPr>
        <p:spPr>
          <a:xfrm flipV="1">
            <a:off x="6230425" y="4299858"/>
            <a:ext cx="0" cy="11993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Cloud Callout 29"/>
          <p:cNvSpPr/>
          <p:nvPr/>
        </p:nvSpPr>
        <p:spPr>
          <a:xfrm>
            <a:off x="1091162" y="446091"/>
            <a:ext cx="1934718" cy="612648"/>
          </a:xfrm>
          <a:prstGeom prst="cloudCallout">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2018-02-01</a:t>
            </a:r>
            <a:endParaRPr lang="en-GB" dirty="0"/>
          </a:p>
        </p:txBody>
      </p:sp>
      <p:cxnSp>
        <p:nvCxnSpPr>
          <p:cNvPr id="13" name="Straight Arrow Connector 12"/>
          <p:cNvCxnSpPr>
            <a:stCxn id="3" idx="0"/>
          </p:cNvCxnSpPr>
          <p:nvPr/>
        </p:nvCxnSpPr>
        <p:spPr>
          <a:xfrm flipH="1" flipV="1">
            <a:off x="4088879" y="4044044"/>
            <a:ext cx="2134205" cy="1455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Bent-Up Arrow 30"/>
          <p:cNvSpPr/>
          <p:nvPr/>
        </p:nvSpPr>
        <p:spPr>
          <a:xfrm flipV="1">
            <a:off x="7380515" y="1212662"/>
            <a:ext cx="925286" cy="1867989"/>
          </a:xfrm>
          <a:prstGeom prst="bentUpArrow">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Bent-Up Arrow 31"/>
          <p:cNvSpPr/>
          <p:nvPr/>
        </p:nvSpPr>
        <p:spPr>
          <a:xfrm rot="10800000">
            <a:off x="859971" y="1212661"/>
            <a:ext cx="850392" cy="1867989"/>
          </a:xfrm>
          <a:prstGeom prst="bentUpArrow">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Pentagon 32"/>
          <p:cNvSpPr/>
          <p:nvPr/>
        </p:nvSpPr>
        <p:spPr>
          <a:xfrm>
            <a:off x="707572" y="3611335"/>
            <a:ext cx="3381307" cy="114300"/>
          </a:xfrm>
          <a:prstGeom prst="homePlate">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Pentagon 33"/>
          <p:cNvSpPr/>
          <p:nvPr/>
        </p:nvSpPr>
        <p:spPr>
          <a:xfrm>
            <a:off x="6223085" y="3600449"/>
            <a:ext cx="1965910" cy="125186"/>
          </a:xfrm>
          <a:prstGeom prst="homePlate">
            <a:avLst/>
          </a:prstGeom>
          <a:solidFill>
            <a:srgbClr val="C655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13777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DB2D396-3A0E-4017-8E77-9B005E0E594F}"/>
              </a:ext>
            </a:extLst>
          </p:cNvPr>
          <p:cNvSpPr>
            <a:spLocks noGrp="1"/>
          </p:cNvSpPr>
          <p:nvPr>
            <p:ph type="title"/>
          </p:nvPr>
        </p:nvSpPr>
        <p:spPr/>
        <p:txBody>
          <a:bodyPr>
            <a:normAutofit/>
          </a:bodyPr>
          <a:lstStyle/>
          <a:p>
            <a:r>
              <a:rPr lang="en-US" spc="-1" smtClean="0"/>
              <a:t>Next Steps</a:t>
            </a:r>
            <a:endParaRPr lang="it-IT" dirty="0"/>
          </a:p>
        </p:txBody>
      </p:sp>
      <p:sp>
        <p:nvSpPr>
          <p:cNvPr id="3" name="Segnaposto contenuto 2">
            <a:extLst>
              <a:ext uri="{FF2B5EF4-FFF2-40B4-BE49-F238E27FC236}">
                <a16:creationId xmlns:a16="http://schemas.microsoft.com/office/drawing/2014/main" xmlns="" id="{7DEE8250-F779-4651-AE0C-EB90E7F9E8DE}"/>
              </a:ext>
            </a:extLst>
          </p:cNvPr>
          <p:cNvSpPr>
            <a:spLocks noGrp="1"/>
          </p:cNvSpPr>
          <p:nvPr>
            <p:ph idx="1"/>
          </p:nvPr>
        </p:nvSpPr>
        <p:spPr/>
        <p:txBody>
          <a:bodyPr>
            <a:normAutofit/>
          </a:bodyPr>
          <a:lstStyle/>
          <a:p>
            <a:r>
              <a:rPr lang="en-GB" dirty="0"/>
              <a:t> Support of the JOIN operation on split tables between the </a:t>
            </a:r>
            <a:r>
              <a:rPr lang="en-GB" dirty="0" smtClean="0"/>
              <a:t>stores</a:t>
            </a:r>
          </a:p>
          <a:p>
            <a:pPr lvl="1"/>
            <a:r>
              <a:rPr lang="en-GB" spc="-1" dirty="0">
                <a:solidFill>
                  <a:srgbClr val="000000"/>
                </a:solidFill>
                <a:ea typeface="DejaVu Sans"/>
              </a:rPr>
              <a:t>Both Stores natively support JOIN operations</a:t>
            </a:r>
          </a:p>
          <a:p>
            <a:pPr lvl="1"/>
            <a:r>
              <a:rPr lang="en-GB" spc="-1" dirty="0">
                <a:solidFill>
                  <a:srgbClr val="000000"/>
                </a:solidFill>
                <a:ea typeface="DejaVu Sans"/>
              </a:rPr>
              <a:t>Query Federator can push down the operation and merge results</a:t>
            </a:r>
          </a:p>
          <a:p>
            <a:pPr lvl="1"/>
            <a:r>
              <a:rPr lang="en-GB" spc="-1" dirty="0">
                <a:solidFill>
                  <a:srgbClr val="000000"/>
                </a:solidFill>
                <a:ea typeface="DejaVu Sans"/>
              </a:rPr>
              <a:t>Strategies to take into account data locality to reduce amount of data to be sent</a:t>
            </a:r>
          </a:p>
          <a:p>
            <a:pPr lvl="1"/>
            <a:r>
              <a:rPr lang="en-GB" spc="-1" dirty="0">
                <a:solidFill>
                  <a:srgbClr val="000000"/>
                </a:solidFill>
                <a:ea typeface="DejaVu Sans"/>
              </a:rPr>
              <a:t>JOIN can be translated as the union of 4 separate JOINS</a:t>
            </a:r>
          </a:p>
          <a:p>
            <a:pPr lvl="1"/>
            <a:r>
              <a:rPr lang="en-GB" spc="-1" dirty="0">
                <a:solidFill>
                  <a:srgbClr val="000000"/>
                </a:solidFill>
                <a:ea typeface="DejaVu Sans"/>
              </a:rPr>
              <a:t>Bind Join can be considered for optimize the execution</a:t>
            </a:r>
          </a:p>
          <a:p>
            <a:pPr marL="914400" lvl="2" indent="0">
              <a:buNone/>
            </a:pPr>
            <a:endParaRPr lang="en-GB" spc="-1" dirty="0" smtClean="0">
              <a:solidFill>
                <a:srgbClr val="000000"/>
              </a:solidFill>
              <a:ea typeface="DejaVu Sans"/>
            </a:endParaRPr>
          </a:p>
          <a:p>
            <a:pPr marL="914400" lvl="2" indent="0">
              <a:buNone/>
            </a:pPr>
            <a:r>
              <a:rPr lang="en-GB" spc="-1" dirty="0">
                <a:solidFill>
                  <a:srgbClr val="000000"/>
                </a:solidFill>
                <a:ea typeface="DejaVu Sans"/>
              </a:rPr>
              <a:t>	</a:t>
            </a:r>
            <a:r>
              <a:rPr lang="en-GB" spc="-1" dirty="0" smtClean="0">
                <a:solidFill>
                  <a:srgbClr val="000000"/>
                </a:solidFill>
                <a:ea typeface="DejaVu Sans"/>
              </a:rPr>
              <a:t>	</a:t>
            </a:r>
            <a:endParaRPr lang="en-GB" spc="-1" dirty="0">
              <a:solidFill>
                <a:srgbClr val="000000"/>
              </a:solidFill>
              <a:ea typeface="DejaVu Sans"/>
            </a:endParaRPr>
          </a:p>
          <a:p>
            <a:endParaRPr lang="en-GB" spc="-1" dirty="0">
              <a:solidFill>
                <a:srgbClr val="000000"/>
              </a:solidFill>
              <a:ea typeface="DejaVu Sans"/>
            </a:endParaRPr>
          </a:p>
          <a:p>
            <a:pPr marL="457200" lvl="1" indent="0">
              <a:buNone/>
            </a:pPr>
            <a:endParaRPr lang="en-US" spc="-1" dirty="0">
              <a:solidFill>
                <a:srgbClr val="000000"/>
              </a:solidFill>
              <a:ea typeface="DejaVu Sans"/>
            </a:endParaRPr>
          </a:p>
          <a:p>
            <a:pPr marL="0" indent="0">
              <a:buNone/>
            </a:pPr>
            <a:endParaRPr lang="it-IT" dirty="0"/>
          </a:p>
        </p:txBody>
      </p:sp>
    </p:spTree>
    <p:extLst>
      <p:ext uri="{BB962C8B-B14F-4D97-AF65-F5344CB8AC3E}">
        <p14:creationId xmlns:p14="http://schemas.microsoft.com/office/powerpoint/2010/main" val="1190014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ADB2D396-3A0E-4017-8E77-9B005E0E594F}"/>
              </a:ext>
            </a:extLst>
          </p:cNvPr>
          <p:cNvSpPr>
            <a:spLocks noGrp="1"/>
          </p:cNvSpPr>
          <p:nvPr>
            <p:ph type="title"/>
          </p:nvPr>
        </p:nvSpPr>
        <p:spPr/>
        <p:txBody>
          <a:bodyPr>
            <a:normAutofit/>
          </a:bodyPr>
          <a:lstStyle/>
          <a:p>
            <a:r>
              <a:rPr lang="en-US" spc="-1" dirty="0"/>
              <a:t>Seamless Analytical Framework</a:t>
            </a:r>
            <a:endParaRPr lang="it-IT" dirty="0"/>
          </a:p>
        </p:txBody>
      </p:sp>
      <p:sp>
        <p:nvSpPr>
          <p:cNvPr id="3" name="Segnaposto contenuto 2">
            <a:extLst>
              <a:ext uri="{FF2B5EF4-FFF2-40B4-BE49-F238E27FC236}">
                <a16:creationId xmlns="" xmlns:a16="http://schemas.microsoft.com/office/drawing/2014/main" id="{7DEE8250-F779-4651-AE0C-EB90E7F9E8DE}"/>
              </a:ext>
            </a:extLst>
          </p:cNvPr>
          <p:cNvSpPr>
            <a:spLocks noGrp="1"/>
          </p:cNvSpPr>
          <p:nvPr>
            <p:ph idx="1"/>
          </p:nvPr>
        </p:nvSpPr>
        <p:spPr/>
        <p:txBody>
          <a:bodyPr/>
          <a:lstStyle/>
          <a:p>
            <a:r>
              <a:rPr lang="it-IT" dirty="0" smtClean="0"/>
              <a:t> </a:t>
            </a:r>
            <a:r>
              <a:rPr lang="en-GB" spc="-1" dirty="0">
                <a:solidFill>
                  <a:srgbClr val="000000"/>
                </a:solidFill>
              </a:rPr>
              <a:t>Nowadays: Data Federation using Spark</a:t>
            </a:r>
            <a:endParaRPr lang="en-GB" spc="-1" dirty="0" smtClean="0">
              <a:solidFill>
                <a:srgbClr val="000000"/>
              </a:solidFill>
              <a:ea typeface="DejaVu Sans"/>
            </a:endParaRPr>
          </a:p>
          <a:p>
            <a:endParaRPr lang="en-GB" spc="-1" dirty="0">
              <a:solidFill>
                <a:srgbClr val="000000"/>
              </a:solidFill>
              <a:ea typeface="DejaVu Sans"/>
            </a:endParaRPr>
          </a:p>
          <a:p>
            <a:endParaRPr lang="en-GB" spc="-1" dirty="0">
              <a:solidFill>
                <a:srgbClr val="000000"/>
              </a:solidFill>
              <a:ea typeface="DejaVu Sans"/>
            </a:endParaRPr>
          </a:p>
          <a:p>
            <a:pPr marL="457200" lvl="1" indent="0">
              <a:buNone/>
            </a:pPr>
            <a:endParaRPr lang="en-US" spc="-1" dirty="0">
              <a:solidFill>
                <a:srgbClr val="000000"/>
              </a:solidFill>
              <a:ea typeface="DejaVu Sans"/>
            </a:endParaRPr>
          </a:p>
          <a:p>
            <a:pPr marL="0" indent="0">
              <a:buNone/>
            </a:pPr>
            <a:endParaRPr lang="it-IT" dirty="0"/>
          </a:p>
        </p:txBody>
      </p:sp>
    </p:spTree>
    <p:extLst>
      <p:ext uri="{BB962C8B-B14F-4D97-AF65-F5344CB8AC3E}">
        <p14:creationId xmlns:p14="http://schemas.microsoft.com/office/powerpoint/2010/main" val="1499101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ADB2D396-3A0E-4017-8E77-9B005E0E594F}"/>
              </a:ext>
            </a:extLst>
          </p:cNvPr>
          <p:cNvSpPr>
            <a:spLocks noGrp="1"/>
          </p:cNvSpPr>
          <p:nvPr>
            <p:ph type="title"/>
          </p:nvPr>
        </p:nvSpPr>
        <p:spPr/>
        <p:txBody>
          <a:bodyPr>
            <a:normAutofit/>
          </a:bodyPr>
          <a:lstStyle/>
          <a:p>
            <a:r>
              <a:rPr lang="en-US" spc="-1" dirty="0"/>
              <a:t>Seamless Analytical Framework</a:t>
            </a:r>
            <a:endParaRPr lang="it-IT" dirty="0"/>
          </a:p>
        </p:txBody>
      </p:sp>
      <p:sp>
        <p:nvSpPr>
          <p:cNvPr id="3" name="Segnaposto contenuto 2">
            <a:extLst>
              <a:ext uri="{FF2B5EF4-FFF2-40B4-BE49-F238E27FC236}">
                <a16:creationId xmlns="" xmlns:a16="http://schemas.microsoft.com/office/drawing/2014/main" id="{7DEE8250-F779-4651-AE0C-EB90E7F9E8DE}"/>
              </a:ext>
            </a:extLst>
          </p:cNvPr>
          <p:cNvSpPr>
            <a:spLocks noGrp="1"/>
          </p:cNvSpPr>
          <p:nvPr>
            <p:ph idx="1"/>
          </p:nvPr>
        </p:nvSpPr>
        <p:spPr/>
        <p:txBody>
          <a:bodyPr/>
          <a:lstStyle/>
          <a:p>
            <a:r>
              <a:rPr lang="it-IT" dirty="0" smtClean="0"/>
              <a:t> </a:t>
            </a:r>
            <a:r>
              <a:rPr lang="en-GB" spc="-1" dirty="0">
                <a:solidFill>
                  <a:srgbClr val="000000"/>
                </a:solidFill>
              </a:rPr>
              <a:t>Nowadays: Data Federation using </a:t>
            </a:r>
            <a:r>
              <a:rPr lang="en-GB" spc="-1" dirty="0" smtClean="0">
                <a:solidFill>
                  <a:srgbClr val="000000"/>
                </a:solidFill>
              </a:rPr>
              <a:t>Spark</a:t>
            </a:r>
          </a:p>
          <a:p>
            <a:endParaRPr lang="en-GB" spc="-1" dirty="0">
              <a:solidFill>
                <a:srgbClr val="000000"/>
              </a:solidFill>
              <a:ea typeface="DejaVu Sans"/>
            </a:endParaRPr>
          </a:p>
          <a:p>
            <a:r>
              <a:rPr lang="en-GB" spc="-1" dirty="0" smtClean="0">
                <a:solidFill>
                  <a:srgbClr val="000000"/>
                </a:solidFill>
                <a:ea typeface="DejaVu Sans"/>
              </a:rPr>
              <a:t> BUT:</a:t>
            </a:r>
          </a:p>
          <a:p>
            <a:pPr lvl="1"/>
            <a:r>
              <a:rPr lang="en-GB" spc="-1" dirty="0">
                <a:solidFill>
                  <a:srgbClr val="000000"/>
                </a:solidFill>
                <a:ea typeface="DejaVu Sans"/>
              </a:rPr>
              <a:t> Can be very resource </a:t>
            </a:r>
            <a:r>
              <a:rPr lang="en-GB" spc="-1" dirty="0" smtClean="0">
                <a:solidFill>
                  <a:srgbClr val="000000"/>
                </a:solidFill>
                <a:ea typeface="DejaVu Sans"/>
              </a:rPr>
              <a:t>consuming</a:t>
            </a:r>
          </a:p>
          <a:p>
            <a:pPr lvl="1"/>
            <a:r>
              <a:rPr lang="en-GB" spc="-1" dirty="0">
                <a:solidFill>
                  <a:srgbClr val="000000"/>
                </a:solidFill>
                <a:ea typeface="DejaVu Sans"/>
              </a:rPr>
              <a:t> Cannot exploit the specific capabilities of each different datastore</a:t>
            </a:r>
            <a:endParaRPr lang="en-GB" spc="-1" dirty="0" smtClean="0">
              <a:solidFill>
                <a:srgbClr val="000000"/>
              </a:solidFill>
              <a:ea typeface="DejaVu Sans"/>
            </a:endParaRPr>
          </a:p>
          <a:p>
            <a:endParaRPr lang="en-GB" spc="-1" dirty="0">
              <a:solidFill>
                <a:srgbClr val="000000"/>
              </a:solidFill>
              <a:ea typeface="DejaVu Sans"/>
            </a:endParaRPr>
          </a:p>
          <a:p>
            <a:endParaRPr lang="en-GB" spc="-1" dirty="0">
              <a:solidFill>
                <a:srgbClr val="000000"/>
              </a:solidFill>
              <a:ea typeface="DejaVu Sans"/>
            </a:endParaRPr>
          </a:p>
          <a:p>
            <a:pPr marL="457200" lvl="1" indent="0">
              <a:buNone/>
            </a:pPr>
            <a:endParaRPr lang="en-US" spc="-1" dirty="0">
              <a:solidFill>
                <a:srgbClr val="000000"/>
              </a:solidFill>
              <a:ea typeface="DejaVu Sans"/>
            </a:endParaRPr>
          </a:p>
          <a:p>
            <a:pPr marL="0" indent="0">
              <a:buNone/>
            </a:pPr>
            <a:endParaRPr lang="it-IT" dirty="0"/>
          </a:p>
        </p:txBody>
      </p:sp>
    </p:spTree>
    <p:extLst>
      <p:ext uri="{BB962C8B-B14F-4D97-AF65-F5344CB8AC3E}">
        <p14:creationId xmlns:p14="http://schemas.microsoft.com/office/powerpoint/2010/main" val="4191715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DB2D396-3A0E-4017-8E77-9B005E0E594F}"/>
              </a:ext>
            </a:extLst>
          </p:cNvPr>
          <p:cNvSpPr>
            <a:spLocks noGrp="1"/>
          </p:cNvSpPr>
          <p:nvPr>
            <p:ph type="title"/>
          </p:nvPr>
        </p:nvSpPr>
        <p:spPr/>
        <p:txBody>
          <a:bodyPr>
            <a:normAutofit fontScale="90000"/>
          </a:bodyPr>
          <a:lstStyle/>
          <a:p>
            <a:r>
              <a:rPr lang="en-US" spc="-1" dirty="0"/>
              <a:t>Seamless Analytical </a:t>
            </a:r>
            <a:r>
              <a:rPr lang="en-US" spc="-1" dirty="0" smtClean="0"/>
              <a:t>Framework – User Story</a:t>
            </a:r>
            <a:endParaRPr lang="it-IT" dirty="0"/>
          </a:p>
        </p:txBody>
      </p:sp>
      <p:sp>
        <p:nvSpPr>
          <p:cNvPr id="3" name="Segnaposto contenuto 2">
            <a:extLst>
              <a:ext uri="{FF2B5EF4-FFF2-40B4-BE49-F238E27FC236}">
                <a16:creationId xmlns:a16="http://schemas.microsoft.com/office/drawing/2014/main" xmlns="" id="{7DEE8250-F779-4651-AE0C-EB90E7F9E8DE}"/>
              </a:ext>
            </a:extLst>
          </p:cNvPr>
          <p:cNvSpPr>
            <a:spLocks noGrp="1"/>
          </p:cNvSpPr>
          <p:nvPr>
            <p:ph idx="1"/>
          </p:nvPr>
        </p:nvSpPr>
        <p:spPr/>
        <p:txBody>
          <a:bodyPr/>
          <a:lstStyle/>
          <a:p>
            <a:r>
              <a:rPr lang="it-IT" dirty="0" smtClean="0"/>
              <a:t> </a:t>
            </a:r>
            <a:r>
              <a:rPr lang="en-GB" spc="-1" dirty="0" smtClean="0">
                <a:solidFill>
                  <a:srgbClr val="000000"/>
                </a:solidFill>
              </a:rPr>
              <a:t>Data ingestion in operational datastore (LeanXcale)</a:t>
            </a:r>
          </a:p>
          <a:p>
            <a:r>
              <a:rPr lang="en-GB" spc="-1" dirty="0">
                <a:solidFill>
                  <a:srgbClr val="000000"/>
                </a:solidFill>
                <a:ea typeface="DejaVu Sans"/>
              </a:rPr>
              <a:t> </a:t>
            </a:r>
            <a:r>
              <a:rPr lang="en-GB" spc="-1" dirty="0" smtClean="0">
                <a:solidFill>
                  <a:srgbClr val="000000"/>
                </a:solidFill>
                <a:ea typeface="DejaVu Sans"/>
              </a:rPr>
              <a:t>Old data becomes historical, with no modifications</a:t>
            </a:r>
          </a:p>
          <a:p>
            <a:r>
              <a:rPr lang="en-GB" spc="-1" dirty="0">
                <a:solidFill>
                  <a:srgbClr val="000000"/>
                </a:solidFill>
                <a:ea typeface="DejaVu Sans"/>
              </a:rPr>
              <a:t> </a:t>
            </a:r>
            <a:r>
              <a:rPr lang="en-GB" spc="-1" dirty="0" smtClean="0">
                <a:solidFill>
                  <a:srgbClr val="000000"/>
                </a:solidFill>
                <a:ea typeface="DejaVu Sans"/>
              </a:rPr>
              <a:t>Data Warehouse to perform analytics on big data volumes</a:t>
            </a:r>
          </a:p>
          <a:p>
            <a:r>
              <a:rPr lang="en-GB" spc="-1" dirty="0">
                <a:solidFill>
                  <a:srgbClr val="000000"/>
                </a:solidFill>
                <a:ea typeface="DejaVu Sans"/>
              </a:rPr>
              <a:t> </a:t>
            </a:r>
            <a:r>
              <a:rPr lang="en-GB" spc="-1" dirty="0" smtClean="0">
                <a:solidFill>
                  <a:srgbClr val="000000"/>
                </a:solidFill>
                <a:ea typeface="DejaVu Sans"/>
              </a:rPr>
              <a:t>Distribution of datasets is problematic</a:t>
            </a:r>
          </a:p>
          <a:p>
            <a:pPr lvl="1"/>
            <a:r>
              <a:rPr lang="en-GB" spc="-1" dirty="0">
                <a:solidFill>
                  <a:srgbClr val="000000"/>
                </a:solidFill>
                <a:ea typeface="DejaVu Sans"/>
              </a:rPr>
              <a:t> </a:t>
            </a:r>
            <a:r>
              <a:rPr lang="en-GB" spc="-1" dirty="0" smtClean="0">
                <a:solidFill>
                  <a:srgbClr val="000000"/>
                </a:solidFill>
                <a:ea typeface="DejaVu Sans"/>
              </a:rPr>
              <a:t>Data to be retrieved from both stores</a:t>
            </a:r>
          </a:p>
          <a:p>
            <a:pPr lvl="1"/>
            <a:r>
              <a:rPr lang="en-GB" spc="-1" dirty="0">
                <a:solidFill>
                  <a:srgbClr val="000000"/>
                </a:solidFill>
                <a:ea typeface="DejaVu Sans"/>
              </a:rPr>
              <a:t> </a:t>
            </a:r>
            <a:r>
              <a:rPr lang="en-GB" spc="-1" dirty="0" smtClean="0">
                <a:solidFill>
                  <a:srgbClr val="000000"/>
                </a:solidFill>
                <a:ea typeface="DejaVu Sans"/>
              </a:rPr>
              <a:t>To be merged in the application level</a:t>
            </a:r>
          </a:p>
          <a:p>
            <a:pPr lvl="1"/>
            <a:r>
              <a:rPr lang="en-GB" spc="-1" dirty="0">
                <a:solidFill>
                  <a:srgbClr val="000000"/>
                </a:solidFill>
                <a:ea typeface="DejaVu Sans"/>
              </a:rPr>
              <a:t> </a:t>
            </a:r>
            <a:r>
              <a:rPr lang="en-GB" spc="-1" dirty="0" smtClean="0">
                <a:solidFill>
                  <a:srgbClr val="000000"/>
                </a:solidFill>
                <a:ea typeface="DejaVu Sans"/>
              </a:rPr>
              <a:t>Data consistency considerations when moving datasets</a:t>
            </a:r>
          </a:p>
          <a:p>
            <a:endParaRPr lang="en-GB" spc="-1" dirty="0">
              <a:solidFill>
                <a:srgbClr val="000000"/>
              </a:solidFill>
              <a:ea typeface="DejaVu Sans"/>
            </a:endParaRPr>
          </a:p>
          <a:p>
            <a:endParaRPr lang="en-GB" spc="-1" dirty="0">
              <a:solidFill>
                <a:srgbClr val="000000"/>
              </a:solidFill>
              <a:ea typeface="DejaVu Sans"/>
            </a:endParaRPr>
          </a:p>
          <a:p>
            <a:pPr marL="457200" lvl="1" indent="0">
              <a:buNone/>
            </a:pPr>
            <a:endParaRPr lang="en-US" spc="-1" dirty="0">
              <a:solidFill>
                <a:srgbClr val="000000"/>
              </a:solidFill>
              <a:ea typeface="DejaVu Sans"/>
            </a:endParaRPr>
          </a:p>
          <a:p>
            <a:pPr marL="0" indent="0">
              <a:buNone/>
            </a:pPr>
            <a:endParaRPr lang="it-IT" dirty="0"/>
          </a:p>
        </p:txBody>
      </p:sp>
    </p:spTree>
    <p:extLst>
      <p:ext uri="{BB962C8B-B14F-4D97-AF65-F5344CB8AC3E}">
        <p14:creationId xmlns:p14="http://schemas.microsoft.com/office/powerpoint/2010/main" val="108928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DB2D396-3A0E-4017-8E77-9B005E0E594F}"/>
              </a:ext>
            </a:extLst>
          </p:cNvPr>
          <p:cNvSpPr>
            <a:spLocks noGrp="1"/>
          </p:cNvSpPr>
          <p:nvPr>
            <p:ph type="title"/>
          </p:nvPr>
        </p:nvSpPr>
        <p:spPr/>
        <p:txBody>
          <a:bodyPr>
            <a:normAutofit/>
          </a:bodyPr>
          <a:lstStyle/>
          <a:p>
            <a:r>
              <a:rPr lang="en-US" spc="-1" dirty="0"/>
              <a:t>Seamless Analytical </a:t>
            </a:r>
            <a:r>
              <a:rPr lang="en-US" spc="-1" dirty="0" smtClean="0"/>
              <a:t>Framework - Solution</a:t>
            </a:r>
            <a:endParaRPr lang="it-IT" dirty="0"/>
          </a:p>
        </p:txBody>
      </p:sp>
      <p:sp>
        <p:nvSpPr>
          <p:cNvPr id="3" name="Segnaposto contenuto 2">
            <a:extLst>
              <a:ext uri="{FF2B5EF4-FFF2-40B4-BE49-F238E27FC236}">
                <a16:creationId xmlns:a16="http://schemas.microsoft.com/office/drawing/2014/main" xmlns="" id="{7DEE8250-F779-4651-AE0C-EB90E7F9E8DE}"/>
              </a:ext>
            </a:extLst>
          </p:cNvPr>
          <p:cNvSpPr>
            <a:spLocks noGrp="1"/>
          </p:cNvSpPr>
          <p:nvPr>
            <p:ph idx="1"/>
          </p:nvPr>
        </p:nvSpPr>
        <p:spPr/>
        <p:txBody>
          <a:bodyPr/>
          <a:lstStyle/>
          <a:p>
            <a:r>
              <a:rPr lang="it-IT" dirty="0" smtClean="0"/>
              <a:t> </a:t>
            </a:r>
            <a:r>
              <a:rPr lang="en-GB" spc="-1" dirty="0">
                <a:solidFill>
                  <a:srgbClr val="000000"/>
                </a:solidFill>
              </a:rPr>
              <a:t>Seamless Analytical </a:t>
            </a:r>
            <a:r>
              <a:rPr lang="en-GB" spc="-1" dirty="0" smtClean="0">
                <a:solidFill>
                  <a:srgbClr val="000000"/>
                </a:solidFill>
              </a:rPr>
              <a:t>Framework</a:t>
            </a:r>
          </a:p>
          <a:p>
            <a:pPr lvl="1"/>
            <a:r>
              <a:rPr lang="en-GB" spc="-1" dirty="0">
                <a:solidFill>
                  <a:srgbClr val="000000"/>
                </a:solidFill>
                <a:ea typeface="DejaVu Sans"/>
              </a:rPr>
              <a:t> Federate data coming from two different </a:t>
            </a:r>
            <a:r>
              <a:rPr lang="en-GB" spc="-1" dirty="0" smtClean="0">
                <a:solidFill>
                  <a:srgbClr val="000000"/>
                </a:solidFill>
                <a:ea typeface="DejaVu Sans"/>
              </a:rPr>
              <a:t>datastores:</a:t>
            </a:r>
          </a:p>
          <a:p>
            <a:pPr lvl="2"/>
            <a:r>
              <a:rPr lang="en-GB" spc="-1" dirty="0">
                <a:solidFill>
                  <a:srgbClr val="000000"/>
                </a:solidFill>
                <a:ea typeface="DejaVu Sans"/>
              </a:rPr>
              <a:t> </a:t>
            </a:r>
            <a:r>
              <a:rPr lang="en-GB" spc="-1" dirty="0" smtClean="0">
                <a:solidFill>
                  <a:srgbClr val="000000"/>
                </a:solidFill>
                <a:ea typeface="DejaVu Sans"/>
              </a:rPr>
              <a:t>HTAP Relational </a:t>
            </a:r>
            <a:r>
              <a:rPr lang="en-GB" spc="-1" dirty="0">
                <a:solidFill>
                  <a:srgbClr val="000000"/>
                </a:solidFill>
                <a:ea typeface="DejaVu Sans"/>
              </a:rPr>
              <a:t>LXS </a:t>
            </a:r>
            <a:r>
              <a:rPr lang="en-GB" spc="-1" dirty="0" smtClean="0">
                <a:solidFill>
                  <a:srgbClr val="000000"/>
                </a:solidFill>
                <a:ea typeface="DejaVu Sans"/>
              </a:rPr>
              <a:t>Datastore</a:t>
            </a:r>
          </a:p>
          <a:p>
            <a:pPr lvl="2"/>
            <a:r>
              <a:rPr lang="en-GB" spc="-1" dirty="0">
                <a:solidFill>
                  <a:srgbClr val="000000"/>
                </a:solidFill>
                <a:ea typeface="DejaVu Sans"/>
              </a:rPr>
              <a:t>IBM Object </a:t>
            </a:r>
            <a:r>
              <a:rPr lang="en-GB" spc="-1" dirty="0" smtClean="0">
                <a:solidFill>
                  <a:srgbClr val="000000"/>
                </a:solidFill>
                <a:ea typeface="DejaVu Sans"/>
              </a:rPr>
              <a:t>store</a:t>
            </a:r>
          </a:p>
          <a:p>
            <a:pPr lvl="2"/>
            <a:endParaRPr lang="en-GB" spc="-1" dirty="0">
              <a:solidFill>
                <a:srgbClr val="000000"/>
              </a:solidFill>
              <a:ea typeface="DejaVu Sans"/>
            </a:endParaRPr>
          </a:p>
          <a:p>
            <a:pPr lvl="1"/>
            <a:r>
              <a:rPr lang="en-GB" spc="-1" dirty="0">
                <a:solidFill>
                  <a:srgbClr val="000000"/>
                </a:solidFill>
                <a:ea typeface="DejaVu Sans"/>
              </a:rPr>
              <a:t> sharing </a:t>
            </a:r>
            <a:r>
              <a:rPr lang="en-GB" spc="-1" dirty="0" smtClean="0">
                <a:solidFill>
                  <a:srgbClr val="000000"/>
                </a:solidFill>
                <a:ea typeface="DejaVu Sans"/>
              </a:rPr>
              <a:t>the </a:t>
            </a:r>
            <a:r>
              <a:rPr lang="en-GB" b="1" spc="-1" dirty="0">
                <a:solidFill>
                  <a:srgbClr val="000000"/>
                </a:solidFill>
                <a:ea typeface="DejaVu Sans"/>
              </a:rPr>
              <a:t>SAME</a:t>
            </a:r>
            <a:r>
              <a:rPr lang="en-GB" spc="-1" dirty="0">
                <a:solidFill>
                  <a:srgbClr val="000000"/>
                </a:solidFill>
                <a:ea typeface="DejaVu Sans"/>
              </a:rPr>
              <a:t> </a:t>
            </a:r>
            <a:r>
              <a:rPr lang="en-GB" spc="-1" dirty="0" smtClean="0">
                <a:solidFill>
                  <a:srgbClr val="000000"/>
                </a:solidFill>
                <a:ea typeface="DejaVu Sans"/>
              </a:rPr>
              <a:t>dataset</a:t>
            </a:r>
          </a:p>
          <a:p>
            <a:pPr lvl="1"/>
            <a:endParaRPr lang="en-GB" spc="-1" dirty="0">
              <a:solidFill>
                <a:srgbClr val="000000"/>
              </a:solidFill>
              <a:ea typeface="DejaVu Sans"/>
            </a:endParaRPr>
          </a:p>
          <a:p>
            <a:pPr lvl="1"/>
            <a:r>
              <a:rPr lang="en-GB" spc="-1" dirty="0">
                <a:solidFill>
                  <a:srgbClr val="000000"/>
                </a:solidFill>
                <a:ea typeface="DejaVu Sans"/>
              </a:rPr>
              <a:t> Single (black box) component </a:t>
            </a:r>
            <a:r>
              <a:rPr lang="en-GB" spc="-1" dirty="0" smtClean="0">
                <a:solidFill>
                  <a:srgbClr val="000000"/>
                </a:solidFill>
                <a:ea typeface="DejaVu Sans"/>
              </a:rPr>
              <a:t>that</a:t>
            </a:r>
          </a:p>
          <a:p>
            <a:pPr lvl="2"/>
            <a:r>
              <a:rPr lang="en-GB" spc="-1" dirty="0">
                <a:solidFill>
                  <a:srgbClr val="000000"/>
                </a:solidFill>
                <a:ea typeface="DejaVu Sans"/>
              </a:rPr>
              <a:t>consists of two datastores</a:t>
            </a:r>
          </a:p>
          <a:p>
            <a:pPr lvl="2"/>
            <a:r>
              <a:rPr lang="en-GB" spc="-1" dirty="0">
                <a:solidFill>
                  <a:srgbClr val="000000"/>
                </a:solidFill>
                <a:ea typeface="DejaVu Sans"/>
              </a:rPr>
              <a:t>exploits unique characteristics of each one</a:t>
            </a:r>
          </a:p>
          <a:p>
            <a:pPr lvl="2"/>
            <a:r>
              <a:rPr lang="en-GB" spc="-1" dirty="0">
                <a:solidFill>
                  <a:srgbClr val="000000"/>
                </a:solidFill>
                <a:ea typeface="DejaVu Sans"/>
              </a:rPr>
              <a:t>transparently from the user</a:t>
            </a:r>
          </a:p>
          <a:p>
            <a:pPr lvl="2"/>
            <a:r>
              <a:rPr lang="en-GB" spc="-1" dirty="0">
                <a:solidFill>
                  <a:srgbClr val="000000"/>
                </a:solidFill>
                <a:ea typeface="DejaVu Sans"/>
              </a:rPr>
              <a:t>does not compromise some requirements for the benefits of </a:t>
            </a:r>
            <a:r>
              <a:rPr lang="en-GB" spc="-1" dirty="0" smtClean="0">
                <a:solidFill>
                  <a:srgbClr val="000000"/>
                </a:solidFill>
                <a:ea typeface="DejaVu Sans"/>
              </a:rPr>
              <a:t>others</a:t>
            </a:r>
            <a:endParaRPr lang="en-GB" spc="-1" dirty="0">
              <a:solidFill>
                <a:srgbClr val="000000"/>
              </a:solidFill>
              <a:ea typeface="DejaVu Sans"/>
            </a:endParaRPr>
          </a:p>
          <a:p>
            <a:pPr lvl="2"/>
            <a:endParaRPr lang="en-GB" spc="-1" dirty="0">
              <a:solidFill>
                <a:srgbClr val="000000"/>
              </a:solidFill>
              <a:ea typeface="DejaVu Sans"/>
            </a:endParaRPr>
          </a:p>
          <a:p>
            <a:endParaRPr lang="en-GB" spc="-1" dirty="0">
              <a:solidFill>
                <a:srgbClr val="000000"/>
              </a:solidFill>
              <a:ea typeface="DejaVu Sans"/>
            </a:endParaRPr>
          </a:p>
          <a:p>
            <a:pPr marL="457200" lvl="1" indent="0">
              <a:buNone/>
            </a:pPr>
            <a:endParaRPr lang="en-US" spc="-1" dirty="0">
              <a:solidFill>
                <a:srgbClr val="000000"/>
              </a:solidFill>
              <a:ea typeface="DejaVu Sans"/>
            </a:endParaRPr>
          </a:p>
          <a:p>
            <a:pPr marL="0" indent="0">
              <a:buNone/>
            </a:pPr>
            <a:endParaRPr lang="it-IT" dirty="0"/>
          </a:p>
        </p:txBody>
      </p:sp>
    </p:spTree>
    <p:extLst>
      <p:ext uri="{BB962C8B-B14F-4D97-AF65-F5344CB8AC3E}">
        <p14:creationId xmlns:p14="http://schemas.microsoft.com/office/powerpoint/2010/main" val="3595701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DB2D396-3A0E-4017-8E77-9B005E0E594F}"/>
              </a:ext>
            </a:extLst>
          </p:cNvPr>
          <p:cNvSpPr>
            <a:spLocks noGrp="1"/>
          </p:cNvSpPr>
          <p:nvPr>
            <p:ph type="title"/>
          </p:nvPr>
        </p:nvSpPr>
        <p:spPr/>
        <p:txBody>
          <a:bodyPr>
            <a:normAutofit/>
          </a:bodyPr>
          <a:lstStyle/>
          <a:p>
            <a:r>
              <a:rPr lang="en-US" spc="-1" dirty="0" smtClean="0"/>
              <a:t>Query Federation</a:t>
            </a:r>
            <a:endParaRPr lang="it-IT"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804" y="1195700"/>
            <a:ext cx="4937760" cy="4378768"/>
          </a:xfrm>
          <a:prstGeom prst="rect">
            <a:avLst/>
          </a:prstGeom>
        </p:spPr>
      </p:pic>
    </p:spTree>
    <p:extLst>
      <p:ext uri="{BB962C8B-B14F-4D97-AF65-F5344CB8AC3E}">
        <p14:creationId xmlns:p14="http://schemas.microsoft.com/office/powerpoint/2010/main" val="3325679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 xmlns:a16="http://schemas.microsoft.com/office/drawing/2014/main" id="{E66F1798-0BB8-49B3-A128-11066799D803}"/>
              </a:ext>
            </a:extLst>
          </p:cNvPr>
          <p:cNvSpPr/>
          <p:nvPr/>
        </p:nvSpPr>
        <p:spPr>
          <a:xfrm>
            <a:off x="1657350" y="1676400"/>
            <a:ext cx="6291834" cy="4302761"/>
          </a:xfrm>
          <a:prstGeom prst="roundRect">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r>
              <a:rPr lang="en-US" b="1" dirty="0">
                <a:solidFill>
                  <a:schemeClr val="tx1"/>
                </a:solidFill>
              </a:rPr>
              <a:t>Seamless</a:t>
            </a:r>
            <a:r>
              <a:rPr lang="en-US" b="1" dirty="0"/>
              <a:t>  </a:t>
            </a:r>
            <a:r>
              <a:rPr lang="en-US" b="1" dirty="0">
                <a:solidFill>
                  <a:schemeClr val="tx1"/>
                </a:solidFill>
              </a:rPr>
              <a:t>Component</a:t>
            </a:r>
          </a:p>
        </p:txBody>
      </p:sp>
      <p:sp>
        <p:nvSpPr>
          <p:cNvPr id="2" name="Title 1">
            <a:extLst>
              <a:ext uri="{FF2B5EF4-FFF2-40B4-BE49-F238E27FC236}">
                <a16:creationId xmlns="" xmlns:a16="http://schemas.microsoft.com/office/drawing/2014/main" id="{CAAEB185-BF03-4F8B-B7E1-63432750EFAC}"/>
              </a:ext>
            </a:extLst>
          </p:cNvPr>
          <p:cNvSpPr>
            <a:spLocks noGrp="1"/>
          </p:cNvSpPr>
          <p:nvPr>
            <p:ph type="title"/>
          </p:nvPr>
        </p:nvSpPr>
        <p:spPr/>
        <p:txBody>
          <a:bodyPr/>
          <a:lstStyle/>
          <a:p>
            <a:r>
              <a:rPr lang="en-US" dirty="0"/>
              <a:t>Query path</a:t>
            </a:r>
          </a:p>
        </p:txBody>
      </p:sp>
      <p:sp>
        <p:nvSpPr>
          <p:cNvPr id="4" name="Date Placeholder 3">
            <a:extLst>
              <a:ext uri="{FF2B5EF4-FFF2-40B4-BE49-F238E27FC236}">
                <a16:creationId xmlns="" xmlns:a16="http://schemas.microsoft.com/office/drawing/2014/main" id="{5B83F6B1-898C-4739-B9E9-87A8A01301B8}"/>
              </a:ext>
            </a:extLst>
          </p:cNvPr>
          <p:cNvSpPr>
            <a:spLocks noGrp="1"/>
          </p:cNvSpPr>
          <p:nvPr>
            <p:ph type="dt" sz="half" idx="10"/>
          </p:nvPr>
        </p:nvSpPr>
        <p:spPr/>
        <p:txBody>
          <a:bodyPr/>
          <a:lstStyle/>
          <a:p>
            <a:r>
              <a:rPr lang="en-US"/>
              <a:t>16.07.2019</a:t>
            </a:r>
            <a:endParaRPr lang="it-IT"/>
          </a:p>
        </p:txBody>
      </p:sp>
      <p:sp>
        <p:nvSpPr>
          <p:cNvPr id="5" name="Footer Placeholder 4">
            <a:extLst>
              <a:ext uri="{FF2B5EF4-FFF2-40B4-BE49-F238E27FC236}">
                <a16:creationId xmlns="" xmlns:a16="http://schemas.microsoft.com/office/drawing/2014/main" id="{40025B2E-03DE-4935-921D-0FB0552A6C9B}"/>
              </a:ext>
            </a:extLst>
          </p:cNvPr>
          <p:cNvSpPr>
            <a:spLocks noGrp="1"/>
          </p:cNvSpPr>
          <p:nvPr>
            <p:ph type="ftr" sz="quarter" idx="11"/>
          </p:nvPr>
        </p:nvSpPr>
        <p:spPr/>
        <p:txBody>
          <a:bodyPr/>
          <a:lstStyle/>
          <a:p>
            <a:r>
              <a:rPr lang="it-IT"/>
              <a:t>Periodic Review Meeting</a:t>
            </a:r>
          </a:p>
        </p:txBody>
      </p:sp>
      <p:sp>
        <p:nvSpPr>
          <p:cNvPr id="6" name="Slide Number Placeholder 5">
            <a:extLst>
              <a:ext uri="{FF2B5EF4-FFF2-40B4-BE49-F238E27FC236}">
                <a16:creationId xmlns="" xmlns:a16="http://schemas.microsoft.com/office/drawing/2014/main" id="{15E3C9A9-6FC0-4535-9A3F-2A120DE427DF}"/>
              </a:ext>
            </a:extLst>
          </p:cNvPr>
          <p:cNvSpPr>
            <a:spLocks noGrp="1"/>
          </p:cNvSpPr>
          <p:nvPr>
            <p:ph type="sldNum" sz="quarter" idx="12"/>
          </p:nvPr>
        </p:nvSpPr>
        <p:spPr/>
        <p:txBody>
          <a:bodyPr/>
          <a:lstStyle/>
          <a:p>
            <a:fld id="{A0370BBB-7523-944B-9290-239AB4C5A6FD}" type="slidenum">
              <a:rPr lang="it-IT" smtClean="0"/>
              <a:t>8</a:t>
            </a:fld>
            <a:endParaRPr lang="it-IT"/>
          </a:p>
        </p:txBody>
      </p:sp>
      <p:sp>
        <p:nvSpPr>
          <p:cNvPr id="10" name="Arrow: Down 9">
            <a:extLst>
              <a:ext uri="{FF2B5EF4-FFF2-40B4-BE49-F238E27FC236}">
                <a16:creationId xmlns="" xmlns:a16="http://schemas.microsoft.com/office/drawing/2014/main" id="{70A8A0E3-AFBC-4FE2-BC30-557C4200B2B0}"/>
              </a:ext>
            </a:extLst>
          </p:cNvPr>
          <p:cNvSpPr/>
          <p:nvPr/>
        </p:nvSpPr>
        <p:spPr>
          <a:xfrm>
            <a:off x="4572000" y="1236107"/>
            <a:ext cx="342900" cy="6900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Terminator 10">
            <a:extLst>
              <a:ext uri="{FF2B5EF4-FFF2-40B4-BE49-F238E27FC236}">
                <a16:creationId xmlns="" xmlns:a16="http://schemas.microsoft.com/office/drawing/2014/main" id="{61517A22-BCC6-498F-BEBE-EC70A5C94EAD}"/>
              </a:ext>
            </a:extLst>
          </p:cNvPr>
          <p:cNvSpPr/>
          <p:nvPr/>
        </p:nvSpPr>
        <p:spPr>
          <a:xfrm>
            <a:off x="2514601" y="1926193"/>
            <a:ext cx="4996542" cy="43815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LXS</a:t>
            </a:r>
            <a:r>
              <a:rPr lang="en-US" dirty="0"/>
              <a:t> </a:t>
            </a:r>
            <a:r>
              <a:rPr lang="en-US" b="1" dirty="0"/>
              <a:t>Federator at:  ‘2018-01-01'</a:t>
            </a:r>
          </a:p>
        </p:txBody>
      </p:sp>
      <p:sp>
        <p:nvSpPr>
          <p:cNvPr id="14" name="TextBox 13">
            <a:extLst>
              <a:ext uri="{FF2B5EF4-FFF2-40B4-BE49-F238E27FC236}">
                <a16:creationId xmlns="" xmlns:a16="http://schemas.microsoft.com/office/drawing/2014/main" id="{DA810C0C-49E1-43F7-916A-609F924DE45C}"/>
              </a:ext>
            </a:extLst>
          </p:cNvPr>
          <p:cNvSpPr txBox="1"/>
          <p:nvPr/>
        </p:nvSpPr>
        <p:spPr>
          <a:xfrm>
            <a:off x="609504" y="628174"/>
            <a:ext cx="7789355" cy="923330"/>
          </a:xfrm>
          <a:prstGeom prst="rect">
            <a:avLst/>
          </a:prstGeom>
          <a:noFill/>
        </p:spPr>
        <p:txBody>
          <a:bodyPr wrap="square" rtlCol="0">
            <a:spAutoFit/>
          </a:bodyPr>
          <a:lstStyle/>
          <a:p>
            <a:r>
              <a:rPr lang="en-US" b="1" dirty="0"/>
              <a:t>SELECT</a:t>
            </a:r>
            <a:r>
              <a:rPr lang="en-US" dirty="0"/>
              <a:t> </a:t>
            </a:r>
            <a:r>
              <a:rPr lang="en-US" dirty="0" err="1"/>
              <a:t>vessel_code</a:t>
            </a:r>
            <a:r>
              <a:rPr lang="en-US" dirty="0"/>
              <a:t>, datetime, longitude, latitude, </a:t>
            </a:r>
            <a:r>
              <a:rPr lang="en-US" dirty="0" err="1"/>
              <a:t>wind_speed</a:t>
            </a:r>
            <a:endParaRPr lang="en-US" dirty="0"/>
          </a:p>
          <a:p>
            <a:r>
              <a:rPr lang="en-US" b="1" dirty="0"/>
              <a:t>FROM</a:t>
            </a:r>
            <a:r>
              <a:rPr lang="en-US" dirty="0"/>
              <a:t> </a:t>
            </a:r>
            <a:r>
              <a:rPr lang="en-US" dirty="0" err="1"/>
              <a:t>danaos</a:t>
            </a:r>
            <a:r>
              <a:rPr lang="en-US" dirty="0"/>
              <a:t>       </a:t>
            </a:r>
          </a:p>
          <a:p>
            <a:r>
              <a:rPr lang="en-US" b="1" dirty="0"/>
              <a:t>WHERE</a:t>
            </a:r>
            <a:r>
              <a:rPr lang="en-US" dirty="0"/>
              <a:t> </a:t>
            </a:r>
            <a:r>
              <a:rPr lang="en-US" dirty="0" err="1">
                <a:solidFill>
                  <a:schemeClr val="accent6"/>
                </a:solidFill>
              </a:rPr>
              <a:t>wind_speed</a:t>
            </a:r>
            <a:r>
              <a:rPr lang="en-US" dirty="0">
                <a:solidFill>
                  <a:schemeClr val="accent6"/>
                </a:solidFill>
              </a:rPr>
              <a:t> &gt; 30</a:t>
            </a:r>
          </a:p>
        </p:txBody>
      </p:sp>
    </p:spTree>
    <p:extLst>
      <p:ext uri="{BB962C8B-B14F-4D97-AF65-F5344CB8AC3E}">
        <p14:creationId xmlns:p14="http://schemas.microsoft.com/office/powerpoint/2010/main" val="578827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AEB185-BF03-4F8B-B7E1-63432750EFAC}"/>
              </a:ext>
            </a:extLst>
          </p:cNvPr>
          <p:cNvSpPr>
            <a:spLocks noGrp="1"/>
          </p:cNvSpPr>
          <p:nvPr>
            <p:ph type="title"/>
          </p:nvPr>
        </p:nvSpPr>
        <p:spPr/>
        <p:txBody>
          <a:bodyPr/>
          <a:lstStyle/>
          <a:p>
            <a:r>
              <a:rPr lang="en-US" dirty="0"/>
              <a:t>Query path</a:t>
            </a:r>
          </a:p>
        </p:txBody>
      </p:sp>
      <p:sp>
        <p:nvSpPr>
          <p:cNvPr id="4" name="Date Placeholder 3">
            <a:extLst>
              <a:ext uri="{FF2B5EF4-FFF2-40B4-BE49-F238E27FC236}">
                <a16:creationId xmlns="" xmlns:a16="http://schemas.microsoft.com/office/drawing/2014/main" id="{5B83F6B1-898C-4739-B9E9-87A8A01301B8}"/>
              </a:ext>
            </a:extLst>
          </p:cNvPr>
          <p:cNvSpPr>
            <a:spLocks noGrp="1"/>
          </p:cNvSpPr>
          <p:nvPr>
            <p:ph type="dt" sz="half" idx="10"/>
          </p:nvPr>
        </p:nvSpPr>
        <p:spPr/>
        <p:txBody>
          <a:bodyPr/>
          <a:lstStyle/>
          <a:p>
            <a:r>
              <a:rPr lang="en-US"/>
              <a:t>16.07.2019</a:t>
            </a:r>
            <a:endParaRPr lang="it-IT"/>
          </a:p>
        </p:txBody>
      </p:sp>
      <p:sp>
        <p:nvSpPr>
          <p:cNvPr id="5" name="Footer Placeholder 4">
            <a:extLst>
              <a:ext uri="{FF2B5EF4-FFF2-40B4-BE49-F238E27FC236}">
                <a16:creationId xmlns="" xmlns:a16="http://schemas.microsoft.com/office/drawing/2014/main" id="{40025B2E-03DE-4935-921D-0FB0552A6C9B}"/>
              </a:ext>
            </a:extLst>
          </p:cNvPr>
          <p:cNvSpPr>
            <a:spLocks noGrp="1"/>
          </p:cNvSpPr>
          <p:nvPr>
            <p:ph type="ftr" sz="quarter" idx="11"/>
          </p:nvPr>
        </p:nvSpPr>
        <p:spPr/>
        <p:txBody>
          <a:bodyPr/>
          <a:lstStyle/>
          <a:p>
            <a:r>
              <a:rPr lang="it-IT"/>
              <a:t>Periodic Review Meeting</a:t>
            </a:r>
          </a:p>
        </p:txBody>
      </p:sp>
      <p:sp>
        <p:nvSpPr>
          <p:cNvPr id="6" name="Slide Number Placeholder 5">
            <a:extLst>
              <a:ext uri="{FF2B5EF4-FFF2-40B4-BE49-F238E27FC236}">
                <a16:creationId xmlns="" xmlns:a16="http://schemas.microsoft.com/office/drawing/2014/main" id="{15E3C9A9-6FC0-4535-9A3F-2A120DE427DF}"/>
              </a:ext>
            </a:extLst>
          </p:cNvPr>
          <p:cNvSpPr>
            <a:spLocks noGrp="1"/>
          </p:cNvSpPr>
          <p:nvPr>
            <p:ph type="sldNum" sz="quarter" idx="12"/>
          </p:nvPr>
        </p:nvSpPr>
        <p:spPr/>
        <p:txBody>
          <a:bodyPr/>
          <a:lstStyle/>
          <a:p>
            <a:fld id="{A0370BBB-7523-944B-9290-239AB4C5A6FD}" type="slidenum">
              <a:rPr lang="it-IT" smtClean="0"/>
              <a:t>9</a:t>
            </a:fld>
            <a:endParaRPr lang="it-IT"/>
          </a:p>
        </p:txBody>
      </p:sp>
      <p:sp>
        <p:nvSpPr>
          <p:cNvPr id="10" name="Arrow: Down 9">
            <a:extLst>
              <a:ext uri="{FF2B5EF4-FFF2-40B4-BE49-F238E27FC236}">
                <a16:creationId xmlns="" xmlns:a16="http://schemas.microsoft.com/office/drawing/2014/main" id="{70A8A0E3-AFBC-4FE2-BC30-557C4200B2B0}"/>
              </a:ext>
            </a:extLst>
          </p:cNvPr>
          <p:cNvSpPr/>
          <p:nvPr/>
        </p:nvSpPr>
        <p:spPr>
          <a:xfrm>
            <a:off x="4572000" y="1236107"/>
            <a:ext cx="342900" cy="6900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Terminator 10">
            <a:extLst>
              <a:ext uri="{FF2B5EF4-FFF2-40B4-BE49-F238E27FC236}">
                <a16:creationId xmlns="" xmlns:a16="http://schemas.microsoft.com/office/drawing/2014/main" id="{61517A22-BCC6-498F-BEBE-EC70A5C94EAD}"/>
              </a:ext>
            </a:extLst>
          </p:cNvPr>
          <p:cNvSpPr/>
          <p:nvPr/>
        </p:nvSpPr>
        <p:spPr>
          <a:xfrm>
            <a:off x="3838575" y="1926193"/>
            <a:ext cx="1819275" cy="43815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LXS</a:t>
            </a:r>
            <a:r>
              <a:rPr lang="en-US" dirty="0"/>
              <a:t> </a:t>
            </a:r>
            <a:r>
              <a:rPr lang="en-US" b="1" dirty="0"/>
              <a:t>Federator</a:t>
            </a:r>
          </a:p>
        </p:txBody>
      </p:sp>
      <p:sp>
        <p:nvSpPr>
          <p:cNvPr id="7" name="Arrow: Down 6">
            <a:extLst>
              <a:ext uri="{FF2B5EF4-FFF2-40B4-BE49-F238E27FC236}">
                <a16:creationId xmlns="" xmlns:a16="http://schemas.microsoft.com/office/drawing/2014/main" id="{260B4AE9-C038-4D3B-B18D-1BE57502CE7F}"/>
              </a:ext>
            </a:extLst>
          </p:cNvPr>
          <p:cNvSpPr/>
          <p:nvPr/>
        </p:nvSpPr>
        <p:spPr>
          <a:xfrm rot="1863679">
            <a:off x="3534203" y="2278698"/>
            <a:ext cx="323850" cy="97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Terminator 11">
            <a:extLst>
              <a:ext uri="{FF2B5EF4-FFF2-40B4-BE49-F238E27FC236}">
                <a16:creationId xmlns="" xmlns:a16="http://schemas.microsoft.com/office/drawing/2014/main" id="{FD4B93B5-85EC-4422-9BA2-A8BC4B5E2785}"/>
              </a:ext>
            </a:extLst>
          </p:cNvPr>
          <p:cNvSpPr/>
          <p:nvPr/>
        </p:nvSpPr>
        <p:spPr>
          <a:xfrm>
            <a:off x="2800351" y="3209925"/>
            <a:ext cx="1276350" cy="43815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LXS</a:t>
            </a:r>
            <a:r>
              <a:rPr lang="en-US" dirty="0"/>
              <a:t> </a:t>
            </a:r>
            <a:r>
              <a:rPr lang="en-US" b="1" dirty="0"/>
              <a:t>DB</a:t>
            </a:r>
          </a:p>
        </p:txBody>
      </p:sp>
      <p:sp>
        <p:nvSpPr>
          <p:cNvPr id="13" name="Rectangle: Rounded Corners 12">
            <a:extLst>
              <a:ext uri="{FF2B5EF4-FFF2-40B4-BE49-F238E27FC236}">
                <a16:creationId xmlns="" xmlns:a16="http://schemas.microsoft.com/office/drawing/2014/main" id="{A0EF5885-6759-47D0-AB5B-E45929523407}"/>
              </a:ext>
            </a:extLst>
          </p:cNvPr>
          <p:cNvSpPr/>
          <p:nvPr/>
        </p:nvSpPr>
        <p:spPr>
          <a:xfrm>
            <a:off x="1657350" y="1676400"/>
            <a:ext cx="6291834" cy="4302761"/>
          </a:xfrm>
          <a:prstGeom prst="roundRect">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r>
              <a:rPr lang="en-US" b="1" dirty="0">
                <a:solidFill>
                  <a:schemeClr val="tx1"/>
                </a:solidFill>
              </a:rPr>
              <a:t>Seamless</a:t>
            </a:r>
            <a:r>
              <a:rPr lang="en-US" b="1" dirty="0"/>
              <a:t>  </a:t>
            </a:r>
            <a:r>
              <a:rPr lang="en-US" b="1" dirty="0">
                <a:solidFill>
                  <a:schemeClr val="tx1"/>
                </a:solidFill>
              </a:rPr>
              <a:t>Component</a:t>
            </a:r>
          </a:p>
        </p:txBody>
      </p:sp>
      <p:sp>
        <p:nvSpPr>
          <p:cNvPr id="14" name="TextBox 13">
            <a:extLst>
              <a:ext uri="{FF2B5EF4-FFF2-40B4-BE49-F238E27FC236}">
                <a16:creationId xmlns="" xmlns:a16="http://schemas.microsoft.com/office/drawing/2014/main" id="{A77BC256-F216-3541-A021-1E45D8595ABF}"/>
              </a:ext>
            </a:extLst>
          </p:cNvPr>
          <p:cNvSpPr txBox="1"/>
          <p:nvPr/>
        </p:nvSpPr>
        <p:spPr>
          <a:xfrm>
            <a:off x="609504" y="628174"/>
            <a:ext cx="7789355" cy="923330"/>
          </a:xfrm>
          <a:prstGeom prst="rect">
            <a:avLst/>
          </a:prstGeom>
          <a:noFill/>
        </p:spPr>
        <p:txBody>
          <a:bodyPr wrap="square" rtlCol="0">
            <a:spAutoFit/>
          </a:bodyPr>
          <a:lstStyle/>
          <a:p>
            <a:r>
              <a:rPr lang="en-US" b="1" dirty="0"/>
              <a:t>SELECT</a:t>
            </a:r>
            <a:r>
              <a:rPr lang="en-US" dirty="0"/>
              <a:t> </a:t>
            </a:r>
            <a:r>
              <a:rPr lang="en-US" dirty="0" err="1"/>
              <a:t>vessel_code</a:t>
            </a:r>
            <a:r>
              <a:rPr lang="en-US" dirty="0"/>
              <a:t>, datetime, longitude, latitude, </a:t>
            </a:r>
            <a:r>
              <a:rPr lang="en-US" dirty="0" err="1"/>
              <a:t>wind_speed</a:t>
            </a:r>
            <a:endParaRPr lang="en-US" dirty="0"/>
          </a:p>
          <a:p>
            <a:r>
              <a:rPr lang="en-US" b="1" dirty="0"/>
              <a:t>FROM</a:t>
            </a:r>
            <a:r>
              <a:rPr lang="en-US" dirty="0"/>
              <a:t> </a:t>
            </a:r>
            <a:r>
              <a:rPr lang="en-US" dirty="0" err="1"/>
              <a:t>danaos</a:t>
            </a:r>
            <a:r>
              <a:rPr lang="en-US" dirty="0"/>
              <a:t>       </a:t>
            </a:r>
          </a:p>
          <a:p>
            <a:r>
              <a:rPr lang="en-US" b="1" dirty="0"/>
              <a:t>WHERE</a:t>
            </a:r>
            <a:r>
              <a:rPr lang="en-US" dirty="0"/>
              <a:t> </a:t>
            </a:r>
            <a:r>
              <a:rPr lang="en-US" dirty="0" err="1">
                <a:solidFill>
                  <a:schemeClr val="accent6"/>
                </a:solidFill>
              </a:rPr>
              <a:t>wind_speed</a:t>
            </a:r>
            <a:r>
              <a:rPr lang="en-US" dirty="0">
                <a:solidFill>
                  <a:schemeClr val="accent6"/>
                </a:solidFill>
              </a:rPr>
              <a:t> &gt; 30</a:t>
            </a:r>
          </a:p>
        </p:txBody>
      </p:sp>
      <p:sp>
        <p:nvSpPr>
          <p:cNvPr id="15" name="Flowchart: Terminator 14">
            <a:extLst>
              <a:ext uri="{FF2B5EF4-FFF2-40B4-BE49-F238E27FC236}">
                <a16:creationId xmlns="" xmlns:a16="http://schemas.microsoft.com/office/drawing/2014/main" id="{61517A22-BCC6-498F-BEBE-EC70A5C94EAD}"/>
              </a:ext>
            </a:extLst>
          </p:cNvPr>
          <p:cNvSpPr/>
          <p:nvPr/>
        </p:nvSpPr>
        <p:spPr>
          <a:xfrm>
            <a:off x="2514601" y="1926193"/>
            <a:ext cx="4996542" cy="43815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LXS</a:t>
            </a:r>
            <a:r>
              <a:rPr lang="en-US" dirty="0"/>
              <a:t> </a:t>
            </a:r>
            <a:r>
              <a:rPr lang="en-US" b="1" dirty="0"/>
              <a:t>Federator at:  ‘2018-01-01'</a:t>
            </a:r>
          </a:p>
        </p:txBody>
      </p:sp>
      <p:sp>
        <p:nvSpPr>
          <p:cNvPr id="3" name="TextBox 2"/>
          <p:cNvSpPr txBox="1"/>
          <p:nvPr/>
        </p:nvSpPr>
        <p:spPr>
          <a:xfrm>
            <a:off x="1681416" y="3757291"/>
            <a:ext cx="2531356" cy="646331"/>
          </a:xfrm>
          <a:prstGeom prst="rect">
            <a:avLst/>
          </a:prstGeom>
          <a:noFill/>
        </p:spPr>
        <p:txBody>
          <a:bodyPr wrap="square" rtlCol="0">
            <a:spAutoFit/>
          </a:bodyPr>
          <a:lstStyle/>
          <a:p>
            <a:r>
              <a:rPr lang="en-US" b="1" dirty="0"/>
              <a:t>WHERE</a:t>
            </a:r>
            <a:r>
              <a:rPr lang="en-US" dirty="0"/>
              <a:t> </a:t>
            </a:r>
            <a:r>
              <a:rPr lang="en-US" dirty="0" err="1">
                <a:solidFill>
                  <a:schemeClr val="accent6"/>
                </a:solidFill>
              </a:rPr>
              <a:t>wind_speed</a:t>
            </a:r>
            <a:r>
              <a:rPr lang="en-US" dirty="0">
                <a:solidFill>
                  <a:schemeClr val="accent6"/>
                </a:solidFill>
              </a:rPr>
              <a:t> &gt; 30</a:t>
            </a:r>
          </a:p>
          <a:p>
            <a:r>
              <a:rPr lang="en-US" b="1" dirty="0"/>
              <a:t>AND date &gt; ‘2018-01-01</a:t>
            </a:r>
            <a:r>
              <a:rPr lang="en-US" b="1" dirty="0">
                <a:solidFill>
                  <a:schemeClr val="accent6"/>
                </a:solidFill>
              </a:rPr>
              <a:t>’</a:t>
            </a:r>
          </a:p>
        </p:txBody>
      </p:sp>
    </p:spTree>
    <p:extLst>
      <p:ext uri="{BB962C8B-B14F-4D97-AF65-F5344CB8AC3E}">
        <p14:creationId xmlns:p14="http://schemas.microsoft.com/office/powerpoint/2010/main" val="2096990424"/>
      </p:ext>
    </p:extLst>
  </p:cSld>
  <p:clrMapOvr>
    <a:masterClrMapping/>
  </p:clrMapOvr>
</p:sld>
</file>

<file path=ppt/theme/theme1.xml><?xml version="1.0" encoding="utf-8"?>
<a:theme xmlns:a="http://schemas.openxmlformats.org/drawingml/2006/main" name="Tema di Office">
  <a:themeElements>
    <a:clrScheme name="Bl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emplatePPT_BigDataStack" id="{1BC8E4F9-0D5C-B540-B8F1-B2B1420C726E}" vid="{9CE7C9D0-D876-C54B-8CBB-80E9F3FCE443}"/>
    </a:ext>
  </a:extLst>
</a:theme>
</file>

<file path=docProps/app.xml><?xml version="1.0" encoding="utf-8"?>
<Properties xmlns="http://schemas.openxmlformats.org/officeDocument/2006/extended-properties" xmlns:vt="http://schemas.openxmlformats.org/officeDocument/2006/docPropsVTypes">
  <Template/>
  <TotalTime>238</TotalTime>
  <Words>788</Words>
  <Application>Microsoft Office PowerPoint</Application>
  <PresentationFormat>On-screen Show (4:3)</PresentationFormat>
  <Paragraphs>268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Tema di Office</vt:lpstr>
      <vt:lpstr>Seamless Analytical Framework</vt:lpstr>
      <vt:lpstr>Seamless Analytical Framework</vt:lpstr>
      <vt:lpstr>Seamless Analytical Framework</vt:lpstr>
      <vt:lpstr>Seamless Analytical Framework</vt:lpstr>
      <vt:lpstr>Seamless Analytical Framework – User Story</vt:lpstr>
      <vt:lpstr>Seamless Analytical Framework - Solution</vt:lpstr>
      <vt:lpstr>Query Federation</vt:lpstr>
      <vt:lpstr>Query path</vt:lpstr>
      <vt:lpstr>Query path</vt:lpstr>
      <vt:lpstr>Query path</vt:lpstr>
      <vt:lpstr>Supported Operations</vt:lpstr>
      <vt:lpstr>Data Movement High Level</vt:lpstr>
      <vt:lpstr>Data Movement High Level</vt:lpstr>
      <vt:lpstr>Data Movement High Level</vt:lpstr>
      <vt:lpstr>Data Movement High Level</vt:lpstr>
      <vt:lpstr>Data Movement High Level</vt:lpstr>
      <vt:lpstr>Data Movement High Level</vt:lpstr>
      <vt:lpstr>Data Movement High Level</vt:lpstr>
      <vt:lpstr>Seamless Analytical Framework </vt:lpstr>
      <vt:lpstr>Federator Ensures Data Consistency</vt:lpstr>
      <vt:lpstr>Federator Ensures Data Consistency</vt:lpstr>
      <vt:lpstr>Federator Ensures Data Consistency</vt:lpstr>
      <vt:lpstr>Federator Ensures Data Consistency</vt:lpstr>
      <vt:lpstr>Federator Ensures Data Consistency</vt:lpstr>
      <vt:lpstr>Federator Ensures Data Consistency</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di Microsoft Office</dc:creator>
  <cp:lastModifiedBy>Pavlos Kranas (LXS)</cp:lastModifiedBy>
  <cp:revision>25</cp:revision>
  <dcterms:created xsi:type="dcterms:W3CDTF">2018-01-24T14:32:36Z</dcterms:created>
  <dcterms:modified xsi:type="dcterms:W3CDTF">2020-05-11T09:52:56Z</dcterms:modified>
</cp:coreProperties>
</file>